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314" r:id="rId2"/>
    <p:sldId id="353" r:id="rId3"/>
    <p:sldId id="313" r:id="rId4"/>
    <p:sldId id="285" r:id="rId5"/>
    <p:sldId id="316" r:id="rId6"/>
    <p:sldId id="352" r:id="rId7"/>
    <p:sldId id="337" r:id="rId8"/>
    <p:sldId id="335" r:id="rId9"/>
    <p:sldId id="311" r:id="rId10"/>
    <p:sldId id="319" r:id="rId11"/>
    <p:sldId id="355" r:id="rId12"/>
    <p:sldId id="321" r:id="rId13"/>
    <p:sldId id="324" r:id="rId14"/>
    <p:sldId id="328" r:id="rId15"/>
    <p:sldId id="331" r:id="rId16"/>
    <p:sldId id="354" r:id="rId17"/>
    <p:sldId id="339" r:id="rId18"/>
    <p:sldId id="343" r:id="rId19"/>
    <p:sldId id="344" r:id="rId20"/>
    <p:sldId id="345" r:id="rId21"/>
    <p:sldId id="348" r:id="rId22"/>
    <p:sldId id="346" r:id="rId23"/>
    <p:sldId id="350" r:id="rId24"/>
    <p:sldId id="351" r:id="rId25"/>
    <p:sldId id="340" r:id="rId26"/>
    <p:sldId id="342" r:id="rId27"/>
  </p:sldIdLst>
  <p:sldSz cx="12192000" cy="6858000"/>
  <p:notesSz cx="6858000" cy="9144000"/>
  <p:custDataLst>
    <p:tags r:id="rId30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4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  <p15:guide id="3" pos="301" userDrawn="1">
          <p15:clr>
            <a:srgbClr val="A4A3A4"/>
          </p15:clr>
        </p15:guide>
        <p15:guide id="4" pos="7379" userDrawn="1">
          <p15:clr>
            <a:srgbClr val="A4A3A4"/>
          </p15:clr>
        </p15:guide>
        <p15:guide id="5" pos="3749" userDrawn="1">
          <p15:clr>
            <a:srgbClr val="A4A3A4"/>
          </p15:clr>
        </p15:guide>
        <p15:guide id="6" pos="393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6157"/>
    <a:srgbClr val="F1FEFF"/>
    <a:srgbClr val="808080"/>
    <a:srgbClr val="BCE0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981D97-ECDB-3B52-EBCC-ABF11C6BBC83}" v="50" dt="2025-07-09T10:29:09.083"/>
    <p1510:client id="{081F919A-202A-2224-B933-BFB162135CEB}" v="2" dt="2025-07-08T22:05:36.886"/>
    <p1510:client id="{0F6A3F58-7282-347B-6919-D155BF2CC6EA}" v="927" dt="2025-07-10T07:15:42.887"/>
    <p1510:client id="{17CC4024-F806-08AB-A1ED-ECAEDE963E90}" v="129" dt="2025-07-09T22:19:25.753"/>
    <p1510:client id="{19AC66F9-8563-08E9-6C74-A3748F836DD8}" v="548" dt="2025-07-08T18:46:54.469"/>
    <p1510:client id="{1A298A13-7AA9-F45E-12BA-CB7E2AD4F470}" v="95" dt="2025-07-08T19:08:39.693"/>
    <p1510:client id="{2505ABE4-9C52-3981-3145-BE6AED6F058D}" v="30" dt="2025-07-10T07:27:33.512"/>
    <p1510:client id="{26CF9F32-9052-D8E7-57FB-D95E21C46F73}" v="85" dt="2025-07-09T09:14:28.450"/>
    <p1510:client id="{3F885B47-93F3-331A-408C-B2F966FC1B50}" v="295" dt="2025-07-09T11:41:48.858"/>
    <p1510:client id="{4B71BCE6-34A5-BE2D-4D71-E13B266CB9EF}" v="23" dt="2025-07-09T06:37:04.663"/>
    <p1510:client id="{4C4672CD-0653-883C-1429-05B97F6BEF55}" v="279" dt="2025-07-09T20:57:10.415"/>
    <p1510:client id="{53C72438-2D4A-C504-9F4E-2C603F3D7C50}" v="1" dt="2025-07-09T20:04:41.577"/>
    <p1510:client id="{7B3153DC-552B-65E7-6D61-9FE638359EDE}" v="758" dt="2025-07-08T22:46:49.388"/>
    <p1510:client id="{99C98773-4E6D-2795-7DA7-CCE950FAE40C}" v="90" dt="2025-07-08T21:42:31.871"/>
    <p1510:client id="{AB8D5BC8-B787-2257-CC15-5C750762CA29}" v="206" dt="2025-07-08T21:38:35.233"/>
    <p1510:client id="{ABC4527C-07E9-5049-F262-AD8E17CA41F6}" v="255" dt="2025-07-08T19:34:51.511"/>
    <p1510:client id="{B59316E1-C7F8-C92B-7AAF-0E640CEE8DA2}" v="4" dt="2025-07-08T16:47:30.011"/>
    <p1510:client id="{CA917943-B2DF-C5DA-E8C1-915A0F53449A}" v="98" dt="2025-07-10T06:43:05.736"/>
    <p1510:client id="{CC183661-B6A0-5D22-7E7A-7DD2BAFB983C}" v="3" dt="2025-07-10T07:05:35.630"/>
    <p1510:client id="{D81BDA4F-5A7E-38E3-3E72-D65CCC4E6DC2}" v="5" dt="2025-07-09T12:28:46.101"/>
    <p1510:client id="{DE9AB95B-B43B-A218-4D7F-CF80B40B8842}" v="69" dt="2025-07-09T12:58:41.9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3884"/>
        <p:guide orient="horz" pos="913"/>
        <p:guide pos="301"/>
        <p:guide pos="7379"/>
        <p:guide pos="3749"/>
        <p:guide pos="3931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D6925C-D05C-4F2E-A699-76E88CE634F7}" type="doc">
      <dgm:prSet loTypeId="urn:microsoft.com/office/officeart/2008/layout/AlternatingHexagons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4978B5B-2757-49F6-B8D1-EFC9F5FB116E}">
      <dgm:prSet phldrT="[Text]" custT="1"/>
      <dgm:spPr>
        <a:gradFill rotWithShape="0">
          <a:gsLst>
            <a:gs pos="0">
              <a:schemeClr val="bg2">
                <a:lumMod val="60000"/>
                <a:lumOff val="40000"/>
              </a:schemeClr>
            </a:gs>
            <a:gs pos="0">
              <a:schemeClr val="bg2">
                <a:lumMod val="40000"/>
                <a:lumOff val="6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</a:gradFill>
        <a:ln>
          <a:solidFill>
            <a:schemeClr val="tx1"/>
          </a:solidFill>
        </a:ln>
        <a:effectLst>
          <a:innerShdw blurRad="114300">
            <a:prstClr val="black"/>
          </a:innerShdw>
        </a:effectLst>
      </dgm:spPr>
      <dgm:t>
        <a:bodyPr/>
        <a:lstStyle/>
        <a:p>
          <a:r>
            <a:rPr lang="en-US" sz="1600">
              <a:solidFill>
                <a:schemeClr val="tx1"/>
              </a:solidFill>
            </a:rPr>
            <a:t>Cargo</a:t>
          </a:r>
        </a:p>
        <a:p>
          <a:r>
            <a:rPr lang="en-US" sz="1600">
              <a:solidFill>
                <a:schemeClr val="tx1"/>
              </a:solidFill>
            </a:rPr>
            <a:t>Transport</a:t>
          </a:r>
          <a:endParaRPr lang="en-IN" sz="1600">
            <a:solidFill>
              <a:schemeClr val="tx1"/>
            </a:solidFill>
          </a:endParaRPr>
        </a:p>
      </dgm:t>
    </dgm:pt>
    <dgm:pt modelId="{9EF5A7F6-8276-4CD1-A09E-E32CCDEE66FD}" type="parTrans" cxnId="{28C2EC27-FC8E-4A71-8037-B93E79A7F6B2}">
      <dgm:prSet/>
      <dgm:spPr/>
      <dgm:t>
        <a:bodyPr/>
        <a:lstStyle/>
        <a:p>
          <a:endParaRPr lang="en-IN"/>
        </a:p>
      </dgm:t>
    </dgm:pt>
    <dgm:pt modelId="{ADB8BA7F-358C-463A-B800-852405F6F10F}" type="sibTrans" cxnId="{28C2EC27-FC8E-4A71-8037-B93E79A7F6B2}">
      <dgm:prSet custT="1"/>
      <dgm:spPr>
        <a:gradFill rotWithShape="0">
          <a:gsLst>
            <a:gs pos="0">
              <a:schemeClr val="bg2">
                <a:lumMod val="60000"/>
                <a:lumOff val="40000"/>
              </a:schemeClr>
            </a:gs>
            <a:gs pos="100000">
              <a:schemeClr val="bg1"/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</a:gradFill>
        <a:ln>
          <a:solidFill>
            <a:schemeClr val="tx1"/>
          </a:solidFill>
        </a:ln>
      </dgm:spPr>
      <dgm:t>
        <a:bodyPr/>
        <a:lstStyle/>
        <a:p>
          <a:r>
            <a:rPr lang="en-US" sz="1600">
              <a:solidFill>
                <a:schemeClr val="tx1"/>
              </a:solidFill>
            </a:rPr>
            <a:t>Crew Missions</a:t>
          </a:r>
          <a:endParaRPr lang="en-IN" sz="1600">
            <a:solidFill>
              <a:schemeClr val="tx1"/>
            </a:solidFill>
          </a:endParaRPr>
        </a:p>
      </dgm:t>
    </dgm:pt>
    <dgm:pt modelId="{89B5D58B-2607-4784-96EE-37380B3014D7}">
      <dgm:prSet phldrT="[Text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sz="2800" b="1">
              <a:solidFill>
                <a:schemeClr val="tx1"/>
              </a:solidFill>
            </a:rPr>
            <a:t>USE CASES</a:t>
          </a:r>
          <a:endParaRPr lang="en-IN" sz="2800" b="1">
            <a:solidFill>
              <a:schemeClr val="tx1"/>
            </a:solidFill>
          </a:endParaRPr>
        </a:p>
      </dgm:t>
    </dgm:pt>
    <dgm:pt modelId="{CDD6A363-7FAA-42D3-ADBA-CF914DEDC061}" type="parTrans" cxnId="{6BB71125-235D-4907-9C7E-38170229FE99}">
      <dgm:prSet/>
      <dgm:spPr/>
      <dgm:t>
        <a:bodyPr/>
        <a:lstStyle/>
        <a:p>
          <a:endParaRPr lang="en-IN"/>
        </a:p>
      </dgm:t>
    </dgm:pt>
    <dgm:pt modelId="{2691521C-E917-4AD9-921E-167FE3DC29A3}" type="sibTrans" cxnId="{6BB71125-235D-4907-9C7E-38170229FE99}">
      <dgm:prSet custT="1"/>
      <dgm:spPr>
        <a:gradFill rotWithShape="0">
          <a:gsLst>
            <a:gs pos="100000">
              <a:schemeClr val="bg1"/>
            </a:gs>
            <a:gs pos="0">
              <a:scrgbClr r="0" g="0" b="0"/>
            </a:gs>
            <a:gs pos="0">
              <a:scrgbClr r="0" g="0" b="0"/>
            </a:gs>
            <a:gs pos="0">
              <a:scrgbClr r="0" g="0" b="0"/>
            </a:gs>
            <a:gs pos="0">
              <a:schemeClr val="bg1"/>
            </a:gs>
            <a:gs pos="0">
              <a:scrgbClr r="0" g="0" b="0"/>
            </a:gs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0">
              <a:schemeClr val="bg2">
                <a:lumMod val="60000"/>
                <a:lumOff val="40000"/>
              </a:schemeClr>
            </a:gs>
          </a:gsLst>
        </a:gradFill>
        <a:ln>
          <a:solidFill>
            <a:schemeClr val="tx1"/>
          </a:solidFill>
        </a:ln>
      </dgm:spPr>
      <dgm:t>
        <a:bodyPr/>
        <a:lstStyle/>
        <a:p>
          <a:r>
            <a:rPr lang="en-US" sz="1600">
              <a:solidFill>
                <a:schemeClr val="tx1"/>
              </a:solidFill>
            </a:rPr>
            <a:t>Space</a:t>
          </a:r>
          <a:r>
            <a:rPr lang="en-US" sz="1600" baseline="0">
              <a:solidFill>
                <a:schemeClr val="tx1"/>
              </a:solidFill>
            </a:rPr>
            <a:t> Tourism</a:t>
          </a:r>
          <a:endParaRPr lang="en-IN" sz="1600">
            <a:solidFill>
              <a:schemeClr val="tx1"/>
            </a:solidFill>
          </a:endParaRPr>
        </a:p>
      </dgm:t>
    </dgm:pt>
    <dgm:pt modelId="{68B165DD-D0F5-451D-948D-A0FE54E95386}">
      <dgm:prSet phldrT="[Text]" custT="1"/>
      <dgm:spPr>
        <a:gradFill rotWithShape="0">
          <a:gsLst>
            <a:gs pos="0">
              <a:schemeClr val="bg2">
                <a:lumMod val="60000"/>
                <a:lumOff val="40000"/>
              </a:schemeClr>
            </a:gs>
            <a:gs pos="100000">
              <a:schemeClr val="bg1"/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</a:gradFill>
        <a:ln>
          <a:solidFill>
            <a:schemeClr val="tx1"/>
          </a:solidFill>
        </a:ln>
      </dgm:spPr>
      <dgm:t>
        <a:bodyPr/>
        <a:lstStyle/>
        <a:p>
          <a:r>
            <a:rPr lang="en-US" sz="1600">
              <a:solidFill>
                <a:schemeClr val="tx1"/>
              </a:solidFill>
            </a:rPr>
            <a:t>Research Labs</a:t>
          </a:r>
          <a:endParaRPr lang="en-IN" sz="1600">
            <a:solidFill>
              <a:schemeClr val="tx1"/>
            </a:solidFill>
          </a:endParaRPr>
        </a:p>
      </dgm:t>
    </dgm:pt>
    <dgm:pt modelId="{F9505E3F-890B-4733-BC93-3F0AF41F8CC4}" type="parTrans" cxnId="{B7773CD7-B53E-4B89-8A25-C9DA530FE90C}">
      <dgm:prSet/>
      <dgm:spPr/>
      <dgm:t>
        <a:bodyPr/>
        <a:lstStyle/>
        <a:p>
          <a:endParaRPr lang="en-IN"/>
        </a:p>
      </dgm:t>
    </dgm:pt>
    <dgm:pt modelId="{9B04C536-901D-45BF-B9C4-676005469B43}" type="sibTrans" cxnId="{B7773CD7-B53E-4B89-8A25-C9DA530FE90C}">
      <dgm:prSet custT="1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0">
              <a:schemeClr val="bg2">
                <a:lumMod val="60000"/>
                <a:lumOff val="40000"/>
              </a:schemeClr>
            </a:gs>
            <a:gs pos="100000">
              <a:schemeClr val="bg1"/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</a:gradFill>
        <a:ln>
          <a:solidFill>
            <a:schemeClr val="tx1"/>
          </a:solidFill>
        </a:ln>
      </dgm:spPr>
      <dgm:t>
        <a:bodyPr/>
        <a:lstStyle/>
        <a:p>
          <a:r>
            <a:rPr lang="en-US" sz="1600">
              <a:solidFill>
                <a:schemeClr val="tx1"/>
              </a:solidFill>
            </a:rPr>
            <a:t>Planetary Resupply</a:t>
          </a:r>
          <a:endParaRPr lang="en-IN" sz="1600">
            <a:solidFill>
              <a:schemeClr val="tx1"/>
            </a:solidFill>
          </a:endParaRPr>
        </a:p>
      </dgm:t>
    </dgm:pt>
    <dgm:pt modelId="{4E2B6AE4-320A-44A1-8571-EB8E7B6D6AE8}" type="pres">
      <dgm:prSet presAssocID="{27D6925C-D05C-4F2E-A699-76E88CE634F7}" presName="Name0" presStyleCnt="0">
        <dgm:presLayoutVars>
          <dgm:chMax/>
          <dgm:chPref/>
          <dgm:dir/>
          <dgm:animLvl val="lvl"/>
        </dgm:presLayoutVars>
      </dgm:prSet>
      <dgm:spPr/>
    </dgm:pt>
    <dgm:pt modelId="{00A8F83B-F987-4F0E-A5A7-B766DBD3E671}" type="pres">
      <dgm:prSet presAssocID="{A4978B5B-2757-49F6-B8D1-EFC9F5FB116E}" presName="composite" presStyleCnt="0"/>
      <dgm:spPr/>
    </dgm:pt>
    <dgm:pt modelId="{49FA942D-268E-4A63-AE28-D32A44306E17}" type="pres">
      <dgm:prSet presAssocID="{A4978B5B-2757-49F6-B8D1-EFC9F5FB116E}" presName="Parent1" presStyleLbl="node1" presStyleIdx="0" presStyleCnt="6" custLinFactNeighborY="2168">
        <dgm:presLayoutVars>
          <dgm:chMax val="1"/>
          <dgm:chPref val="1"/>
          <dgm:bulletEnabled val="1"/>
        </dgm:presLayoutVars>
      </dgm:prSet>
      <dgm:spPr/>
    </dgm:pt>
    <dgm:pt modelId="{992B94A4-A518-4357-B24D-A1DCB268E994}" type="pres">
      <dgm:prSet presAssocID="{A4978B5B-2757-49F6-B8D1-EFC9F5FB116E}" presName="Childtext1" presStyleLbl="revTx" presStyleIdx="0" presStyleCnt="3" custLinFactX="-90030" custLinFactNeighborX="-100000" custLinFactNeighborY="8327">
        <dgm:presLayoutVars>
          <dgm:chMax val="0"/>
          <dgm:chPref val="0"/>
          <dgm:bulletEnabled val="1"/>
        </dgm:presLayoutVars>
      </dgm:prSet>
      <dgm:spPr/>
    </dgm:pt>
    <dgm:pt modelId="{564146F0-F819-4F03-BC2E-625C19C6DE6C}" type="pres">
      <dgm:prSet presAssocID="{A4978B5B-2757-49F6-B8D1-EFC9F5FB116E}" presName="BalanceSpacing" presStyleCnt="0"/>
      <dgm:spPr/>
    </dgm:pt>
    <dgm:pt modelId="{06023BC6-638C-4C8E-A6B1-186AE8AABCB9}" type="pres">
      <dgm:prSet presAssocID="{A4978B5B-2757-49F6-B8D1-EFC9F5FB116E}" presName="BalanceSpacing1" presStyleCnt="0"/>
      <dgm:spPr/>
    </dgm:pt>
    <dgm:pt modelId="{7F48172A-AF12-4904-8105-A07935646750}" type="pres">
      <dgm:prSet presAssocID="{ADB8BA7F-358C-463A-B800-852405F6F10F}" presName="Accent1Text" presStyleLbl="node1" presStyleIdx="1" presStyleCnt="6" custLinFactNeighborX="638" custLinFactNeighborY="2168"/>
      <dgm:spPr/>
    </dgm:pt>
    <dgm:pt modelId="{A21343A3-E469-48E0-B0A9-58079F30C1C2}" type="pres">
      <dgm:prSet presAssocID="{ADB8BA7F-358C-463A-B800-852405F6F10F}" presName="spaceBetweenRectangles" presStyleCnt="0"/>
      <dgm:spPr/>
    </dgm:pt>
    <dgm:pt modelId="{4902C6C5-D3D5-4397-950D-C518E45389D4}" type="pres">
      <dgm:prSet presAssocID="{89B5D58B-2607-4784-96EE-37380B3014D7}" presName="composite" presStyleCnt="0"/>
      <dgm:spPr/>
    </dgm:pt>
    <dgm:pt modelId="{78200046-B82F-4B6A-9093-074FD24C70CB}" type="pres">
      <dgm:prSet presAssocID="{89B5D58B-2607-4784-96EE-37380B3014D7}" presName="Parent1" presStyleLbl="node1" presStyleIdx="2" presStyleCnt="6" custLinFactNeighborX="1914" custLinFactNeighborY="0">
        <dgm:presLayoutVars>
          <dgm:chMax val="1"/>
          <dgm:chPref val="1"/>
          <dgm:bulletEnabled val="1"/>
        </dgm:presLayoutVars>
      </dgm:prSet>
      <dgm:spPr/>
    </dgm:pt>
    <dgm:pt modelId="{CB3BD9A7-C081-4C1A-B0C0-7AD7AD348076}" type="pres">
      <dgm:prSet presAssocID="{89B5D58B-2607-4784-96EE-37380B3014D7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49FA89BE-B442-4BEA-96B0-1E338D0725F7}" type="pres">
      <dgm:prSet presAssocID="{89B5D58B-2607-4784-96EE-37380B3014D7}" presName="BalanceSpacing" presStyleCnt="0"/>
      <dgm:spPr/>
    </dgm:pt>
    <dgm:pt modelId="{9BCCD084-1AEF-4C6A-9294-851480282505}" type="pres">
      <dgm:prSet presAssocID="{89B5D58B-2607-4784-96EE-37380B3014D7}" presName="BalanceSpacing1" presStyleCnt="0"/>
      <dgm:spPr/>
    </dgm:pt>
    <dgm:pt modelId="{E155689B-B105-4C4B-B9E2-7791AFA36FE9}" type="pres">
      <dgm:prSet presAssocID="{2691521C-E917-4AD9-921E-167FE3DC29A3}" presName="Accent1Text" presStyleLbl="node1" presStyleIdx="3" presStyleCnt="6"/>
      <dgm:spPr/>
    </dgm:pt>
    <dgm:pt modelId="{2BB647F0-36AF-4651-9EA3-854C76BEBE98}" type="pres">
      <dgm:prSet presAssocID="{2691521C-E917-4AD9-921E-167FE3DC29A3}" presName="spaceBetweenRectangles" presStyleCnt="0"/>
      <dgm:spPr/>
    </dgm:pt>
    <dgm:pt modelId="{6B8711BA-0C22-4983-9625-C256ADB51BC2}" type="pres">
      <dgm:prSet presAssocID="{68B165DD-D0F5-451D-948D-A0FE54E95386}" presName="composite" presStyleCnt="0"/>
      <dgm:spPr/>
    </dgm:pt>
    <dgm:pt modelId="{68149801-26A4-4ABB-BCCD-16F765CD7BE3}" type="pres">
      <dgm:prSet presAssocID="{68B165DD-D0F5-451D-948D-A0FE54E95386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F66891DA-060C-4723-B7DE-72579559D9A5}" type="pres">
      <dgm:prSet presAssocID="{68B165DD-D0F5-451D-948D-A0FE54E95386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152E9F9F-CE19-4BEA-A8B7-50EA79C81907}" type="pres">
      <dgm:prSet presAssocID="{68B165DD-D0F5-451D-948D-A0FE54E95386}" presName="BalanceSpacing" presStyleCnt="0"/>
      <dgm:spPr/>
    </dgm:pt>
    <dgm:pt modelId="{13F7B6D9-251E-4DDE-9113-61BC590F9C74}" type="pres">
      <dgm:prSet presAssocID="{68B165DD-D0F5-451D-948D-A0FE54E95386}" presName="BalanceSpacing1" presStyleCnt="0"/>
      <dgm:spPr/>
    </dgm:pt>
    <dgm:pt modelId="{46F24B27-AF4A-4CEC-95A5-9344CE593015}" type="pres">
      <dgm:prSet presAssocID="{9B04C536-901D-45BF-B9C4-676005469B43}" presName="Accent1Text" presStyleLbl="node1" presStyleIdx="5" presStyleCnt="6"/>
      <dgm:spPr/>
    </dgm:pt>
  </dgm:ptLst>
  <dgm:cxnLst>
    <dgm:cxn modelId="{999C5D0D-0290-4F2F-BBD8-7E6AB75FAE53}" type="presOf" srcId="{89B5D58B-2607-4784-96EE-37380B3014D7}" destId="{78200046-B82F-4B6A-9093-074FD24C70CB}" srcOrd="0" destOrd="0" presId="urn:microsoft.com/office/officeart/2008/layout/AlternatingHexagons"/>
    <dgm:cxn modelId="{6BB71125-235D-4907-9C7E-38170229FE99}" srcId="{27D6925C-D05C-4F2E-A699-76E88CE634F7}" destId="{89B5D58B-2607-4784-96EE-37380B3014D7}" srcOrd="1" destOrd="0" parTransId="{CDD6A363-7FAA-42D3-ADBA-CF914DEDC061}" sibTransId="{2691521C-E917-4AD9-921E-167FE3DC29A3}"/>
    <dgm:cxn modelId="{28C2EC27-FC8E-4A71-8037-B93E79A7F6B2}" srcId="{27D6925C-D05C-4F2E-A699-76E88CE634F7}" destId="{A4978B5B-2757-49F6-B8D1-EFC9F5FB116E}" srcOrd="0" destOrd="0" parTransId="{9EF5A7F6-8276-4CD1-A09E-E32CCDEE66FD}" sibTransId="{ADB8BA7F-358C-463A-B800-852405F6F10F}"/>
    <dgm:cxn modelId="{E3042031-C01C-43F2-AC72-8B2522FA44E8}" type="presOf" srcId="{ADB8BA7F-358C-463A-B800-852405F6F10F}" destId="{7F48172A-AF12-4904-8105-A07935646750}" srcOrd="0" destOrd="0" presId="urn:microsoft.com/office/officeart/2008/layout/AlternatingHexagons"/>
    <dgm:cxn modelId="{C278AB4C-DD82-491E-8C9C-EE8FEF60BF84}" type="presOf" srcId="{27D6925C-D05C-4F2E-A699-76E88CE634F7}" destId="{4E2B6AE4-320A-44A1-8571-EB8E7B6D6AE8}" srcOrd="0" destOrd="0" presId="urn:microsoft.com/office/officeart/2008/layout/AlternatingHexagons"/>
    <dgm:cxn modelId="{7C880575-A67C-4CF2-81DD-E4789BC2C37A}" type="presOf" srcId="{2691521C-E917-4AD9-921E-167FE3DC29A3}" destId="{E155689B-B105-4C4B-B9E2-7791AFA36FE9}" srcOrd="0" destOrd="0" presId="urn:microsoft.com/office/officeart/2008/layout/AlternatingHexagons"/>
    <dgm:cxn modelId="{108E5077-488E-4767-BC11-C2C5B147F9D0}" type="presOf" srcId="{A4978B5B-2757-49F6-B8D1-EFC9F5FB116E}" destId="{49FA942D-268E-4A63-AE28-D32A44306E17}" srcOrd="0" destOrd="0" presId="urn:microsoft.com/office/officeart/2008/layout/AlternatingHexagons"/>
    <dgm:cxn modelId="{FA497FCA-A123-439E-B962-77F47A71C6A5}" type="presOf" srcId="{9B04C536-901D-45BF-B9C4-676005469B43}" destId="{46F24B27-AF4A-4CEC-95A5-9344CE593015}" srcOrd="0" destOrd="0" presId="urn:microsoft.com/office/officeart/2008/layout/AlternatingHexagons"/>
    <dgm:cxn modelId="{B7773CD7-B53E-4B89-8A25-C9DA530FE90C}" srcId="{27D6925C-D05C-4F2E-A699-76E88CE634F7}" destId="{68B165DD-D0F5-451D-948D-A0FE54E95386}" srcOrd="2" destOrd="0" parTransId="{F9505E3F-890B-4733-BC93-3F0AF41F8CC4}" sibTransId="{9B04C536-901D-45BF-B9C4-676005469B43}"/>
    <dgm:cxn modelId="{73C6EDF7-D7DE-4CAB-8B93-C5CA570FD7E9}" type="presOf" srcId="{68B165DD-D0F5-451D-948D-A0FE54E95386}" destId="{68149801-26A4-4ABB-BCCD-16F765CD7BE3}" srcOrd="0" destOrd="0" presId="urn:microsoft.com/office/officeart/2008/layout/AlternatingHexagons"/>
    <dgm:cxn modelId="{9933D23A-291E-4E15-9284-5AA29691BFD0}" type="presParOf" srcId="{4E2B6AE4-320A-44A1-8571-EB8E7B6D6AE8}" destId="{00A8F83B-F987-4F0E-A5A7-B766DBD3E671}" srcOrd="0" destOrd="0" presId="urn:microsoft.com/office/officeart/2008/layout/AlternatingHexagons"/>
    <dgm:cxn modelId="{E9F54E17-F3B5-4493-8FE3-C73C7F7B9C61}" type="presParOf" srcId="{00A8F83B-F987-4F0E-A5A7-B766DBD3E671}" destId="{49FA942D-268E-4A63-AE28-D32A44306E17}" srcOrd="0" destOrd="0" presId="urn:microsoft.com/office/officeart/2008/layout/AlternatingHexagons"/>
    <dgm:cxn modelId="{63FA84E7-B1C5-4195-B7F3-72CE1693CE16}" type="presParOf" srcId="{00A8F83B-F987-4F0E-A5A7-B766DBD3E671}" destId="{992B94A4-A518-4357-B24D-A1DCB268E994}" srcOrd="1" destOrd="0" presId="urn:microsoft.com/office/officeart/2008/layout/AlternatingHexagons"/>
    <dgm:cxn modelId="{44D1366D-9C4B-4D66-A42E-B94B92B1F32C}" type="presParOf" srcId="{00A8F83B-F987-4F0E-A5A7-B766DBD3E671}" destId="{564146F0-F819-4F03-BC2E-625C19C6DE6C}" srcOrd="2" destOrd="0" presId="urn:microsoft.com/office/officeart/2008/layout/AlternatingHexagons"/>
    <dgm:cxn modelId="{1F0E6B22-ED28-4E3D-A5EE-C0294E03963D}" type="presParOf" srcId="{00A8F83B-F987-4F0E-A5A7-B766DBD3E671}" destId="{06023BC6-638C-4C8E-A6B1-186AE8AABCB9}" srcOrd="3" destOrd="0" presId="urn:microsoft.com/office/officeart/2008/layout/AlternatingHexagons"/>
    <dgm:cxn modelId="{C3907709-8D85-4CF9-A7F8-DD367CFAF194}" type="presParOf" srcId="{00A8F83B-F987-4F0E-A5A7-B766DBD3E671}" destId="{7F48172A-AF12-4904-8105-A07935646750}" srcOrd="4" destOrd="0" presId="urn:microsoft.com/office/officeart/2008/layout/AlternatingHexagons"/>
    <dgm:cxn modelId="{43842825-F3A3-45D3-8C59-5C998568BA7A}" type="presParOf" srcId="{4E2B6AE4-320A-44A1-8571-EB8E7B6D6AE8}" destId="{A21343A3-E469-48E0-B0A9-58079F30C1C2}" srcOrd="1" destOrd="0" presId="urn:microsoft.com/office/officeart/2008/layout/AlternatingHexagons"/>
    <dgm:cxn modelId="{A274E174-572B-4CD6-83CD-89258E3EEC0E}" type="presParOf" srcId="{4E2B6AE4-320A-44A1-8571-EB8E7B6D6AE8}" destId="{4902C6C5-D3D5-4397-950D-C518E45389D4}" srcOrd="2" destOrd="0" presId="urn:microsoft.com/office/officeart/2008/layout/AlternatingHexagons"/>
    <dgm:cxn modelId="{A73F9F0A-356D-477F-9142-F5767E429826}" type="presParOf" srcId="{4902C6C5-D3D5-4397-950D-C518E45389D4}" destId="{78200046-B82F-4B6A-9093-074FD24C70CB}" srcOrd="0" destOrd="0" presId="urn:microsoft.com/office/officeart/2008/layout/AlternatingHexagons"/>
    <dgm:cxn modelId="{181112EC-3911-4879-B616-C855CF000E35}" type="presParOf" srcId="{4902C6C5-D3D5-4397-950D-C518E45389D4}" destId="{CB3BD9A7-C081-4C1A-B0C0-7AD7AD348076}" srcOrd="1" destOrd="0" presId="urn:microsoft.com/office/officeart/2008/layout/AlternatingHexagons"/>
    <dgm:cxn modelId="{EFE6DA7C-7729-430C-8265-D560589A1A24}" type="presParOf" srcId="{4902C6C5-D3D5-4397-950D-C518E45389D4}" destId="{49FA89BE-B442-4BEA-96B0-1E338D0725F7}" srcOrd="2" destOrd="0" presId="urn:microsoft.com/office/officeart/2008/layout/AlternatingHexagons"/>
    <dgm:cxn modelId="{4E6CB842-893A-46B9-BE4C-3E577E443F63}" type="presParOf" srcId="{4902C6C5-D3D5-4397-950D-C518E45389D4}" destId="{9BCCD084-1AEF-4C6A-9294-851480282505}" srcOrd="3" destOrd="0" presId="urn:microsoft.com/office/officeart/2008/layout/AlternatingHexagons"/>
    <dgm:cxn modelId="{46A63341-0FC1-4F77-85C7-8119F3A1CC28}" type="presParOf" srcId="{4902C6C5-D3D5-4397-950D-C518E45389D4}" destId="{E155689B-B105-4C4B-B9E2-7791AFA36FE9}" srcOrd="4" destOrd="0" presId="urn:microsoft.com/office/officeart/2008/layout/AlternatingHexagons"/>
    <dgm:cxn modelId="{85C85681-2A80-499F-8839-DFFA6F682D14}" type="presParOf" srcId="{4E2B6AE4-320A-44A1-8571-EB8E7B6D6AE8}" destId="{2BB647F0-36AF-4651-9EA3-854C76BEBE98}" srcOrd="3" destOrd="0" presId="urn:microsoft.com/office/officeart/2008/layout/AlternatingHexagons"/>
    <dgm:cxn modelId="{423B8F8D-DAE9-48D4-BAC5-7780F24B679C}" type="presParOf" srcId="{4E2B6AE4-320A-44A1-8571-EB8E7B6D6AE8}" destId="{6B8711BA-0C22-4983-9625-C256ADB51BC2}" srcOrd="4" destOrd="0" presId="urn:microsoft.com/office/officeart/2008/layout/AlternatingHexagons"/>
    <dgm:cxn modelId="{01298E7F-F60B-4386-B03D-0B9056010357}" type="presParOf" srcId="{6B8711BA-0C22-4983-9625-C256ADB51BC2}" destId="{68149801-26A4-4ABB-BCCD-16F765CD7BE3}" srcOrd="0" destOrd="0" presId="urn:microsoft.com/office/officeart/2008/layout/AlternatingHexagons"/>
    <dgm:cxn modelId="{4837C1DD-EAC5-4E65-8AA9-EA574EFCE969}" type="presParOf" srcId="{6B8711BA-0C22-4983-9625-C256ADB51BC2}" destId="{F66891DA-060C-4723-B7DE-72579559D9A5}" srcOrd="1" destOrd="0" presId="urn:microsoft.com/office/officeart/2008/layout/AlternatingHexagons"/>
    <dgm:cxn modelId="{77D1B309-E735-443C-94CE-C2F584675B12}" type="presParOf" srcId="{6B8711BA-0C22-4983-9625-C256ADB51BC2}" destId="{152E9F9F-CE19-4BEA-A8B7-50EA79C81907}" srcOrd="2" destOrd="0" presId="urn:microsoft.com/office/officeart/2008/layout/AlternatingHexagons"/>
    <dgm:cxn modelId="{CEA68072-8525-4A98-8254-4336A6B7D8C8}" type="presParOf" srcId="{6B8711BA-0C22-4983-9625-C256ADB51BC2}" destId="{13F7B6D9-251E-4DDE-9113-61BC590F9C74}" srcOrd="3" destOrd="0" presId="urn:microsoft.com/office/officeart/2008/layout/AlternatingHexagons"/>
    <dgm:cxn modelId="{69C5F2B6-A38E-4C46-AF55-31047BC2984A}" type="presParOf" srcId="{6B8711BA-0C22-4983-9625-C256ADB51BC2}" destId="{46F24B27-AF4A-4CEC-95A5-9344CE593015}" srcOrd="4" destOrd="0" presId="urn:microsoft.com/office/officeart/2008/layout/AlternatingHexagons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FA942D-268E-4A63-AE28-D32A44306E17}">
      <dsp:nvSpPr>
        <dsp:cNvPr id="0" name=""/>
        <dsp:cNvSpPr/>
      </dsp:nvSpPr>
      <dsp:spPr>
        <a:xfrm rot="5400000">
          <a:off x="3506806" y="174203"/>
          <a:ext cx="2008628" cy="1747506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bg2">
                <a:lumMod val="60000"/>
                <a:lumOff val="40000"/>
              </a:schemeClr>
            </a:gs>
            <a:gs pos="0">
              <a:schemeClr val="bg2">
                <a:lumMod val="40000"/>
                <a:lumOff val="6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solidFill>
            <a:schemeClr val="tx1"/>
          </a:solidFill>
        </a:ln>
        <a:effectLst>
          <a:innerShdw blurRad="114300">
            <a:prstClr val="black"/>
          </a:inn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tx1"/>
              </a:solidFill>
            </a:rPr>
            <a:t>Cargo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tx1"/>
              </a:solidFill>
            </a:rPr>
            <a:t>Transport</a:t>
          </a:r>
          <a:endParaRPr lang="en-IN" sz="1600" kern="1200">
            <a:solidFill>
              <a:schemeClr val="tx1"/>
            </a:solidFill>
          </a:endParaRPr>
        </a:p>
      </dsp:txBody>
      <dsp:txXfrm rot="-5400000">
        <a:off x="3909687" y="356653"/>
        <a:ext cx="1202866" cy="1382606"/>
      </dsp:txXfrm>
    </dsp:sp>
    <dsp:sp modelId="{992B94A4-A518-4357-B24D-A1DCB268E994}">
      <dsp:nvSpPr>
        <dsp:cNvPr id="0" name=""/>
        <dsp:cNvSpPr/>
      </dsp:nvSpPr>
      <dsp:spPr>
        <a:xfrm>
          <a:off x="1178133" y="502176"/>
          <a:ext cx="2241629" cy="1205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48172A-AF12-4904-8105-A07935646750}">
      <dsp:nvSpPr>
        <dsp:cNvPr id="0" name=""/>
        <dsp:cNvSpPr/>
      </dsp:nvSpPr>
      <dsp:spPr>
        <a:xfrm rot="5400000">
          <a:off x="1630648" y="174203"/>
          <a:ext cx="2008628" cy="1747506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bg2">
                <a:lumMod val="60000"/>
                <a:lumOff val="40000"/>
              </a:schemeClr>
            </a:gs>
            <a:gs pos="100000">
              <a:schemeClr val="bg1"/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solidFill>
            <a:schemeClr val="tx1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tx1"/>
              </a:solidFill>
            </a:rPr>
            <a:t>Crew Missions</a:t>
          </a:r>
          <a:endParaRPr lang="en-IN" sz="1600" kern="1200">
            <a:solidFill>
              <a:schemeClr val="tx1"/>
            </a:solidFill>
          </a:endParaRPr>
        </a:p>
      </dsp:txBody>
      <dsp:txXfrm rot="-5400000">
        <a:off x="2033529" y="356653"/>
        <a:ext cx="1202866" cy="1382606"/>
      </dsp:txXfrm>
    </dsp:sp>
    <dsp:sp modelId="{78200046-B82F-4B6A-9093-074FD24C70CB}">
      <dsp:nvSpPr>
        <dsp:cNvPr id="0" name=""/>
        <dsp:cNvSpPr/>
      </dsp:nvSpPr>
      <dsp:spPr>
        <a:xfrm rot="5400000">
          <a:off x="2592984" y="1835580"/>
          <a:ext cx="2008628" cy="1747506"/>
        </a:xfrm>
        <a:prstGeom prst="hexagon">
          <a:avLst>
            <a:gd name="adj" fmla="val 25000"/>
            <a:gd name="vf" fmla="val 115470"/>
          </a:avLst>
        </a:prstGeom>
        <a:noFill/>
        <a:ln>
          <a:solidFill>
            <a:schemeClr val="tx1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solidFill>
                <a:schemeClr val="tx1"/>
              </a:solidFill>
            </a:rPr>
            <a:t>USE CASES</a:t>
          </a:r>
          <a:endParaRPr lang="en-IN" sz="2800" b="1" kern="1200">
            <a:solidFill>
              <a:schemeClr val="tx1"/>
            </a:solidFill>
          </a:endParaRPr>
        </a:p>
      </dsp:txBody>
      <dsp:txXfrm rot="-5400000">
        <a:off x="2995865" y="2018030"/>
        <a:ext cx="1202866" cy="1382606"/>
      </dsp:txXfrm>
    </dsp:sp>
    <dsp:sp modelId="{CB3BD9A7-C081-4C1A-B0C0-7AD7AD348076}">
      <dsp:nvSpPr>
        <dsp:cNvPr id="0" name=""/>
        <dsp:cNvSpPr/>
      </dsp:nvSpPr>
      <dsp:spPr>
        <a:xfrm>
          <a:off x="448468" y="2106744"/>
          <a:ext cx="2169318" cy="1205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55689B-B105-4C4B-B9E2-7791AFA36FE9}">
      <dsp:nvSpPr>
        <dsp:cNvPr id="0" name=""/>
        <dsp:cNvSpPr/>
      </dsp:nvSpPr>
      <dsp:spPr>
        <a:xfrm rot="5400000">
          <a:off x="4446844" y="1835580"/>
          <a:ext cx="2008628" cy="1747506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100000">
              <a:schemeClr val="bg1"/>
            </a:gs>
            <a:gs pos="0">
              <a:scrgbClr r="0" g="0" b="0"/>
            </a:gs>
            <a:gs pos="0">
              <a:scrgbClr r="0" g="0" b="0"/>
            </a:gs>
            <a:gs pos="0">
              <a:scrgbClr r="0" g="0" b="0"/>
            </a:gs>
            <a:gs pos="0">
              <a:schemeClr val="bg1"/>
            </a:gs>
            <a:gs pos="0">
              <a:scrgbClr r="0" g="0" b="0"/>
            </a:gs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0">
              <a:schemeClr val="bg2">
                <a:lumMod val="60000"/>
                <a:lumOff val="40000"/>
              </a:schemeClr>
            </a:gs>
          </a:gsLst>
          <a:lin ang="16200000" scaled="1"/>
        </a:gradFill>
        <a:ln>
          <a:solidFill>
            <a:schemeClr val="tx1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tx1"/>
              </a:solidFill>
            </a:rPr>
            <a:t>Space</a:t>
          </a:r>
          <a:r>
            <a:rPr lang="en-US" sz="1600" kern="1200" baseline="0">
              <a:solidFill>
                <a:schemeClr val="tx1"/>
              </a:solidFill>
            </a:rPr>
            <a:t> Tourism</a:t>
          </a:r>
          <a:endParaRPr lang="en-IN" sz="1600" kern="1200">
            <a:solidFill>
              <a:schemeClr val="tx1"/>
            </a:solidFill>
          </a:endParaRPr>
        </a:p>
      </dsp:txBody>
      <dsp:txXfrm rot="-5400000">
        <a:off x="4849725" y="2018030"/>
        <a:ext cx="1202866" cy="1382606"/>
      </dsp:txXfrm>
    </dsp:sp>
    <dsp:sp modelId="{68149801-26A4-4ABB-BCCD-16F765CD7BE3}">
      <dsp:nvSpPr>
        <dsp:cNvPr id="0" name=""/>
        <dsp:cNvSpPr/>
      </dsp:nvSpPr>
      <dsp:spPr>
        <a:xfrm rot="5400000">
          <a:off x="3506806" y="3540503"/>
          <a:ext cx="2008628" cy="1747506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bg2">
                <a:lumMod val="60000"/>
                <a:lumOff val="40000"/>
              </a:schemeClr>
            </a:gs>
            <a:gs pos="100000">
              <a:schemeClr val="bg1"/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solidFill>
            <a:schemeClr val="tx1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tx1"/>
              </a:solidFill>
            </a:rPr>
            <a:t>Research Labs</a:t>
          </a:r>
          <a:endParaRPr lang="en-IN" sz="1600" kern="1200">
            <a:solidFill>
              <a:schemeClr val="tx1"/>
            </a:solidFill>
          </a:endParaRPr>
        </a:p>
      </dsp:txBody>
      <dsp:txXfrm rot="-5400000">
        <a:off x="3909687" y="3722953"/>
        <a:ext cx="1202866" cy="1382606"/>
      </dsp:txXfrm>
    </dsp:sp>
    <dsp:sp modelId="{F66891DA-060C-4723-B7DE-72579559D9A5}">
      <dsp:nvSpPr>
        <dsp:cNvPr id="0" name=""/>
        <dsp:cNvSpPr/>
      </dsp:nvSpPr>
      <dsp:spPr>
        <a:xfrm>
          <a:off x="5437901" y="3811668"/>
          <a:ext cx="2241629" cy="1205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F24B27-AF4A-4CEC-95A5-9344CE593015}">
      <dsp:nvSpPr>
        <dsp:cNvPr id="0" name=""/>
        <dsp:cNvSpPr/>
      </dsp:nvSpPr>
      <dsp:spPr>
        <a:xfrm rot="5400000">
          <a:off x="1619499" y="3540503"/>
          <a:ext cx="2008628" cy="1747506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0">
              <a:schemeClr val="bg2">
                <a:lumMod val="60000"/>
                <a:lumOff val="40000"/>
              </a:schemeClr>
            </a:gs>
            <a:gs pos="100000">
              <a:schemeClr val="bg1"/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solidFill>
            <a:schemeClr val="tx1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tx1"/>
              </a:solidFill>
            </a:rPr>
            <a:t>Planetary Resupply</a:t>
          </a:r>
          <a:endParaRPr lang="en-IN" sz="1600" kern="1200">
            <a:solidFill>
              <a:schemeClr val="tx1"/>
            </a:solidFill>
          </a:endParaRPr>
        </a:p>
      </dsp:txBody>
      <dsp:txXfrm rot="-5400000">
        <a:off x="2022380" y="3722953"/>
        <a:ext cx="1202866" cy="13826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gray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DD7BD-38E0-4069-A1F1-5E09BF7126F4}" type="datetimeFigureOut">
              <a:rPr lang="de-DE" smtClean="0"/>
              <a:t>10.07.2025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gray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gray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500FA6-22DA-4EB1-8311-DFD21A59C2F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97314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gray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gray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826AB9-D723-40FE-B8F9-D379E1A42843}" type="datetimeFigureOut">
              <a:rPr lang="de-DE" smtClean="0"/>
              <a:pPr/>
              <a:t>10.07.2025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gray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gray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202C5B-8273-44D3-A022-3A2C86933C7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16388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Bef>
        <a:spcPts val="200"/>
      </a:spcBef>
      <a:spcAft>
        <a:spcPts val="0"/>
      </a:spcAft>
      <a:defRPr sz="1200" b="0" kern="1200">
        <a:solidFill>
          <a:schemeClr val="bg2"/>
        </a:solidFill>
        <a:latin typeface="+mn-lt"/>
        <a:ea typeface="+mn-ea"/>
        <a:cs typeface="+mn-cs"/>
      </a:defRPr>
    </a:lvl1pPr>
    <a:lvl2pPr marL="180000" indent="-180000" algn="l" defTabSz="914400" rtl="0" eaLnBrk="1" latinLnBrk="0" hangingPunct="1">
      <a:spcBef>
        <a:spcPts val="200"/>
      </a:spcBef>
      <a:spcAft>
        <a:spcPts val="0"/>
      </a:spcAft>
      <a:buFont typeface="Calibri" panose="020F0502020204030204" pitchFamily="34" charset="0"/>
      <a:buChar char="▪"/>
      <a:defRPr sz="1200" kern="1200">
        <a:solidFill>
          <a:schemeClr val="bg2"/>
        </a:solidFill>
        <a:latin typeface="+mn-lt"/>
        <a:ea typeface="+mn-ea"/>
        <a:cs typeface="+mn-cs"/>
      </a:defRPr>
    </a:lvl2pPr>
    <a:lvl3pPr marL="360000" indent="-180000" algn="l" defTabSz="914400" rtl="0" eaLnBrk="1" latinLnBrk="0" hangingPunct="1">
      <a:spcBef>
        <a:spcPts val="200"/>
      </a:spcBef>
      <a:buFont typeface="Calibri" panose="020F0502020204030204" pitchFamily="34" charset="0"/>
      <a:buChar char="–"/>
      <a:defRPr sz="1200" kern="1200">
        <a:solidFill>
          <a:schemeClr val="bg2"/>
        </a:solidFill>
        <a:latin typeface="+mn-lt"/>
        <a:ea typeface="+mn-ea"/>
        <a:cs typeface="+mn-cs"/>
      </a:defRPr>
    </a:lvl3pPr>
    <a:lvl4pPr marL="539750" indent="-180000" algn="l" defTabSz="914400" rtl="0" eaLnBrk="1" latinLnBrk="0" hangingPunct="1">
      <a:spcBef>
        <a:spcPts val="200"/>
      </a:spcBef>
      <a:buFont typeface="Calibri" panose="020F0502020204030204" pitchFamily="34" charset="0"/>
      <a:buChar char="–"/>
      <a:defRPr sz="1200" kern="1200">
        <a:solidFill>
          <a:schemeClr val="bg2"/>
        </a:solidFill>
        <a:latin typeface="+mn-lt"/>
        <a:ea typeface="+mn-ea"/>
        <a:cs typeface="+mn-cs"/>
      </a:defRPr>
    </a:lvl4pPr>
    <a:lvl5pPr marL="720000" indent="-180000" algn="l" defTabSz="914400" rtl="0" eaLnBrk="1" latinLnBrk="0" hangingPunct="1">
      <a:spcBef>
        <a:spcPts val="200"/>
      </a:spcBef>
      <a:buFont typeface="Calibri" panose="020F0502020204030204" pitchFamily="34" charset="0"/>
      <a:buChar char="–"/>
      <a:defRPr sz="1200" kern="1200">
        <a:solidFill>
          <a:schemeClr val="bg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6599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52091056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86" name="Picture 14" descr="C:\screenmakers\Kunden\kleinerundbold\Henkes_HSB_Master\PPT_Klassisch\Bilder\Titel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0"/>
            <a:ext cx="121910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 bwMode="gray">
          <a:xfrm>
            <a:off x="478367" y="3439938"/>
            <a:ext cx="11136000" cy="792000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478365" y="4365104"/>
            <a:ext cx="11234259" cy="288032"/>
          </a:xfrm>
        </p:spPr>
        <p:txBody>
          <a:bodyPr>
            <a:noAutofit/>
          </a:bodyPr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cxnSp>
        <p:nvCxnSpPr>
          <p:cNvPr id="8" name="Gerade Verbindung 7"/>
          <p:cNvCxnSpPr/>
          <p:nvPr userDrawn="1"/>
        </p:nvCxnSpPr>
        <p:spPr bwMode="gray">
          <a:xfrm flipH="1">
            <a:off x="-480731" y="1449388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 userDrawn="1"/>
        </p:nvCxnSpPr>
        <p:spPr bwMode="gray">
          <a:xfrm flipH="1">
            <a:off x="-480731" y="6165850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 bwMode="gray">
          <a:xfrm flipH="1">
            <a:off x="12336694" y="1449388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 bwMode="gray">
          <a:xfrm flipH="1">
            <a:off x="12336694" y="6165850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 bwMode="gray">
          <a:xfrm rot="16200000" flipH="1">
            <a:off x="11569123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 bwMode="gray">
          <a:xfrm rot="16200000" flipH="1">
            <a:off x="6112357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 userDrawn="1"/>
        </p:nvCxnSpPr>
        <p:spPr bwMode="gray">
          <a:xfrm rot="16200000" flipH="1">
            <a:off x="5826053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 userDrawn="1"/>
        </p:nvCxnSpPr>
        <p:spPr bwMode="gray">
          <a:xfrm rot="16200000" flipH="1">
            <a:off x="352353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 userDrawn="1"/>
        </p:nvCxnSpPr>
        <p:spPr bwMode="gray">
          <a:xfrm rot="16200000" flipH="1">
            <a:off x="11569123" y="7119410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 userDrawn="1"/>
        </p:nvCxnSpPr>
        <p:spPr bwMode="gray">
          <a:xfrm rot="16200000" flipH="1">
            <a:off x="6112357" y="7119410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 bwMode="gray">
          <a:xfrm rot="16200000" flipH="1">
            <a:off x="5826053" y="7119410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 bwMode="gray">
          <a:xfrm rot="16200000" flipH="1">
            <a:off x="352353" y="7119410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fik 2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639" y="1897200"/>
            <a:ext cx="4223565" cy="1643790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96" y="1897201"/>
            <a:ext cx="5544496" cy="164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367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64549434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6" name="Objekt 5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/>
              <a:t>10.07.2025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/>
              <a:t>Resuable pods for Interplanetary Travel System@HSB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58444F55-0981-4E9E-8F6B-2F7546EE58D7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9106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06100444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5" name="Objekt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/>
              <a:t>10.07.2025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/>
              <a:t>Resuable pods for Interplanetary Travel System@HSB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58444F55-0981-4E9E-8F6B-2F7546EE58D7}" type="slidenum">
              <a:rPr lang="de-DE" smtClean="0"/>
              <a:pPr/>
              <a:t>‹#›</a:t>
            </a:fld>
            <a:endParaRPr lang="de-DE"/>
          </a:p>
        </p:txBody>
      </p:sp>
      <p:cxnSp>
        <p:nvCxnSpPr>
          <p:cNvPr id="12" name="Gerade Verbindung 11"/>
          <p:cNvCxnSpPr/>
          <p:nvPr userDrawn="1"/>
        </p:nvCxnSpPr>
        <p:spPr bwMode="gray">
          <a:xfrm flipH="1">
            <a:off x="-480731" y="1449388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 bwMode="gray">
          <a:xfrm flipH="1">
            <a:off x="-480731" y="6165850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 bwMode="gray">
          <a:xfrm flipH="1">
            <a:off x="12336694" y="1449388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 bwMode="gray">
          <a:xfrm flipH="1">
            <a:off x="12336694" y="6165850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 userDrawn="1"/>
        </p:nvCxnSpPr>
        <p:spPr bwMode="gray">
          <a:xfrm rot="16200000" flipH="1">
            <a:off x="11569123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 bwMode="gray">
          <a:xfrm rot="16200000" flipH="1">
            <a:off x="6112357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 bwMode="gray">
          <a:xfrm rot="16200000" flipH="1">
            <a:off x="5826053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 bwMode="gray">
          <a:xfrm rot="16200000" flipH="1">
            <a:off x="352353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 bwMode="gray">
          <a:xfrm rot="16200000" flipH="1">
            <a:off x="11569123" y="7119410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 bwMode="gray">
          <a:xfrm rot="16200000" flipH="1">
            <a:off x="6112357" y="7119410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 userDrawn="1"/>
        </p:nvCxnSpPr>
        <p:spPr bwMode="gray">
          <a:xfrm rot="16200000" flipH="1">
            <a:off x="5826053" y="7119410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/>
          <p:cNvCxnSpPr/>
          <p:nvPr userDrawn="1"/>
        </p:nvCxnSpPr>
        <p:spPr bwMode="gray">
          <a:xfrm rot="16200000" flipH="1">
            <a:off x="352353" y="7119410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601" y="-28800"/>
            <a:ext cx="1843008" cy="71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73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58789150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11" name="Picture 15" descr="C:\screenmakers\Kunden\kleinerundbold\Henkes_HSB_Master\PPT_Klassisch\Bilder\Titel mit Bild_2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0"/>
            <a:ext cx="12223816" cy="687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 bwMode="gray">
          <a:xfrm>
            <a:off x="0" y="1574801"/>
            <a:ext cx="12192000" cy="52832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de-DE"/>
              <a:t>Bild auf Platzhalter ziehen oder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 bwMode="gray">
          <a:xfrm>
            <a:off x="479373" y="4545123"/>
            <a:ext cx="11232000" cy="792000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479376" y="5470289"/>
            <a:ext cx="11234257" cy="288032"/>
          </a:xfrm>
        </p:spPr>
        <p:txBody>
          <a:bodyPr>
            <a:noAutofit/>
          </a:bodyPr>
          <a:lstStyle>
            <a:lvl1pPr marL="0" indent="0" algn="l">
              <a:buNone/>
              <a:defRPr b="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cxnSp>
        <p:nvCxnSpPr>
          <p:cNvPr id="9" name="Gerade Verbindung 8"/>
          <p:cNvCxnSpPr/>
          <p:nvPr userDrawn="1"/>
        </p:nvCxnSpPr>
        <p:spPr bwMode="gray">
          <a:xfrm flipH="1">
            <a:off x="-480731" y="1449388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 bwMode="gray">
          <a:xfrm flipH="1">
            <a:off x="-480731" y="6165850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 bwMode="gray">
          <a:xfrm flipH="1">
            <a:off x="12336694" y="1449388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 bwMode="gray">
          <a:xfrm flipH="1">
            <a:off x="12336694" y="6165850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 bwMode="gray">
          <a:xfrm rot="16200000" flipH="1">
            <a:off x="11569123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 userDrawn="1"/>
        </p:nvCxnSpPr>
        <p:spPr bwMode="gray">
          <a:xfrm rot="16200000" flipH="1">
            <a:off x="6112357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 userDrawn="1"/>
        </p:nvCxnSpPr>
        <p:spPr bwMode="gray">
          <a:xfrm rot="16200000" flipH="1">
            <a:off x="5826053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 userDrawn="1"/>
        </p:nvCxnSpPr>
        <p:spPr bwMode="gray">
          <a:xfrm rot="16200000" flipH="1">
            <a:off x="352353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 userDrawn="1"/>
        </p:nvCxnSpPr>
        <p:spPr bwMode="gray">
          <a:xfrm rot="16200000" flipH="1">
            <a:off x="11569123" y="7119410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 bwMode="gray">
          <a:xfrm rot="16200000" flipH="1">
            <a:off x="6112357" y="7119410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 bwMode="gray">
          <a:xfrm rot="16200000" flipH="1">
            <a:off x="5826053" y="7119410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 userDrawn="1"/>
        </p:nvCxnSpPr>
        <p:spPr bwMode="gray">
          <a:xfrm rot="16200000" flipH="1">
            <a:off x="352353" y="7119410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fik 2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640" y="129600"/>
            <a:ext cx="4223563" cy="1643790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96" y="129601"/>
            <a:ext cx="5544496" cy="164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964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52665496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Gerade Verbindung 4"/>
          <p:cNvCxnSpPr/>
          <p:nvPr userDrawn="1"/>
        </p:nvCxnSpPr>
        <p:spPr bwMode="gray">
          <a:xfrm flipH="1">
            <a:off x="-480731" y="1449388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/>
          <p:cNvCxnSpPr/>
          <p:nvPr userDrawn="1"/>
        </p:nvCxnSpPr>
        <p:spPr bwMode="gray">
          <a:xfrm flipH="1">
            <a:off x="-480731" y="6165850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 userDrawn="1"/>
        </p:nvCxnSpPr>
        <p:spPr bwMode="gray">
          <a:xfrm flipH="1">
            <a:off x="12336694" y="1449388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 userDrawn="1"/>
        </p:nvCxnSpPr>
        <p:spPr bwMode="gray">
          <a:xfrm flipH="1">
            <a:off x="12336694" y="6165850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 bwMode="gray">
          <a:xfrm rot="16200000" flipH="1">
            <a:off x="11569123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 bwMode="gray">
          <a:xfrm rot="16200000" flipH="1">
            <a:off x="6112357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 bwMode="gray">
          <a:xfrm rot="16200000" flipH="1">
            <a:off x="5826053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 bwMode="gray">
          <a:xfrm rot="16200000" flipH="1">
            <a:off x="352353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 bwMode="gray">
          <a:xfrm rot="16200000" flipH="1">
            <a:off x="11569123" y="7119410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 userDrawn="1"/>
        </p:nvCxnSpPr>
        <p:spPr bwMode="gray">
          <a:xfrm rot="16200000" flipH="1">
            <a:off x="6112357" y="7119410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 userDrawn="1"/>
        </p:nvCxnSpPr>
        <p:spPr bwMode="gray">
          <a:xfrm rot="16200000" flipH="1">
            <a:off x="5826053" y="7119410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 userDrawn="1"/>
        </p:nvCxnSpPr>
        <p:spPr bwMode="gray">
          <a:xfrm rot="16200000" flipH="1">
            <a:off x="352353" y="7119410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32" name="Picture 12" descr="C:\screenmakers\Kunden\kleinerundbold\Henkes_HSB_Master\PPT_Klassisch\Bilder\Kapitel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0"/>
            <a:ext cx="12192000" cy="685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/>
          <p:cNvSpPr txBox="1"/>
          <p:nvPr userDrawn="1"/>
        </p:nvSpPr>
        <p:spPr bwMode="gray">
          <a:xfrm>
            <a:off x="478367" y="656693"/>
            <a:ext cx="1393164" cy="4308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800">
                <a:solidFill>
                  <a:schemeClr val="bg1"/>
                </a:solidFill>
              </a:rPr>
              <a:t>Inhalt</a:t>
            </a:r>
          </a:p>
        </p:txBody>
      </p:sp>
      <p:sp>
        <p:nvSpPr>
          <p:cNvPr id="24" name="Inhaltsplatzhalter 23"/>
          <p:cNvSpPr>
            <a:spLocks noGrp="1"/>
          </p:cNvSpPr>
          <p:nvPr>
            <p:ph sz="quarter" idx="10"/>
          </p:nvPr>
        </p:nvSpPr>
        <p:spPr>
          <a:xfrm>
            <a:off x="478367" y="1376363"/>
            <a:ext cx="11232000" cy="4789487"/>
          </a:xfrm>
        </p:spPr>
        <p:txBody>
          <a:bodyPr>
            <a:noAutofit/>
          </a:bodyPr>
          <a:lstStyle>
            <a:lvl1pPr marL="360000" indent="-360000">
              <a:buFont typeface="Wingdings" charset="2"/>
              <a:buAutoNum type="arabicPlain"/>
              <a:defRPr>
                <a:solidFill>
                  <a:srgbClr val="FFFFFF"/>
                </a:solidFill>
              </a:defRPr>
            </a:lvl1pPr>
            <a:lvl2pPr marL="360363" indent="179388"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600" y="-28800"/>
            <a:ext cx="1843011" cy="71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1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Kapitel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73910040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12" descr="C:\screenmakers\Kunden\kleinerundbold\Henkes_HSB_Master\PPT_Klassisch\Bilder\Kapitel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0"/>
            <a:ext cx="12192000" cy="685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485325" y="1952836"/>
            <a:ext cx="11232000" cy="792088"/>
          </a:xfrm>
        </p:spPr>
        <p:txBody>
          <a:bodyPr anchor="b">
            <a:noAutofit/>
          </a:bodyPr>
          <a:lstStyle>
            <a:lvl1pPr algn="l">
              <a:defRPr sz="2800" b="0" cap="none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478367" y="2816931"/>
            <a:ext cx="11232000" cy="684000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9" name="Gerade Verbindung 8"/>
          <p:cNvCxnSpPr/>
          <p:nvPr userDrawn="1"/>
        </p:nvCxnSpPr>
        <p:spPr bwMode="gray">
          <a:xfrm flipH="1">
            <a:off x="-480731" y="1449388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 bwMode="gray">
          <a:xfrm flipH="1">
            <a:off x="-480731" y="6165850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 bwMode="gray">
          <a:xfrm flipH="1">
            <a:off x="12336694" y="1449388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 bwMode="gray">
          <a:xfrm flipH="1">
            <a:off x="12336694" y="6165850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 bwMode="gray">
          <a:xfrm rot="16200000" flipH="1">
            <a:off x="11569123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 bwMode="gray">
          <a:xfrm rot="16200000" flipH="1">
            <a:off x="6112357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 userDrawn="1"/>
        </p:nvCxnSpPr>
        <p:spPr bwMode="gray">
          <a:xfrm rot="16200000" flipH="1">
            <a:off x="5826053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 userDrawn="1"/>
        </p:nvCxnSpPr>
        <p:spPr bwMode="gray">
          <a:xfrm rot="16200000" flipH="1">
            <a:off x="352353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 userDrawn="1"/>
        </p:nvCxnSpPr>
        <p:spPr bwMode="gray">
          <a:xfrm rot="16200000" flipH="1">
            <a:off x="11569123" y="7119410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 userDrawn="1"/>
        </p:nvCxnSpPr>
        <p:spPr bwMode="gray">
          <a:xfrm rot="16200000" flipH="1">
            <a:off x="6112357" y="7119410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 bwMode="gray">
          <a:xfrm rot="16200000" flipH="1">
            <a:off x="5826053" y="7119410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 bwMode="gray">
          <a:xfrm rot="16200000" flipH="1">
            <a:off x="352353" y="7119410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600" y="-28800"/>
            <a:ext cx="1843011" cy="71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5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3479418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/>
              <a:t>10.07.2025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/>
              <a:t>Resuable pods for Interplanetary Travel System@HSB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58444F55-0981-4E9E-8F6B-2F7546EE58D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478367" y="1376364"/>
            <a:ext cx="11232000" cy="478948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154324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spaltig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1031775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/>
              <a:t>10.07.2025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/>
              <a:t>Resuable pods for Interplanetary Travel System@HSB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58444F55-0981-4E9E-8F6B-2F7546EE58D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78367" y="1376364"/>
            <a:ext cx="5473700" cy="478948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6239934" y="1376364"/>
            <a:ext cx="5473700" cy="478948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529119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62749856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/>
              <a:t>10.07.2025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/>
              <a:t>Resuable pods for Interplanetary Travel System@HSB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58444F55-0981-4E9E-8F6B-2F7546EE58D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5"/>
          </p:nvPr>
        </p:nvSpPr>
        <p:spPr bwMode="gray">
          <a:xfrm>
            <a:off x="6239934" y="1449388"/>
            <a:ext cx="5473700" cy="4716462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de-DE"/>
              <a:t>Bild auf Platzhalter ziehen oder durch Klicken auf Symbol hinzufügen</a:t>
            </a:r>
          </a:p>
        </p:txBody>
      </p:sp>
      <p:sp>
        <p:nvSpPr>
          <p:cNvPr id="9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478367" y="1376364"/>
            <a:ext cx="5473700" cy="478948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65199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flächig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99962098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Bildplatzhalter 3"/>
          <p:cNvSpPr>
            <a:spLocks noGrp="1"/>
          </p:cNvSpPr>
          <p:nvPr>
            <p:ph type="pic" sz="quarter" idx="16"/>
          </p:nvPr>
        </p:nvSpPr>
        <p:spPr bwMode="gray">
          <a:xfrm>
            <a:off x="827" y="590550"/>
            <a:ext cx="12191173" cy="626745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r>
              <a:rPr lang="de-DE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062639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588250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12" descr="C:\screenmakers\Kunden\kleinerundbold\Henkes_HSB_Master\PPT_Klassisch\Bilder\Kapitel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0"/>
            <a:ext cx="12192000" cy="685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78368" y="2852936"/>
            <a:ext cx="11235267" cy="2124236"/>
          </a:xfrm>
        </p:spPr>
        <p:txBody>
          <a:bodyPr>
            <a:no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sz="2800" b="0">
                <a:solidFill>
                  <a:schemeClr val="bg1"/>
                </a:solidFill>
              </a:defRPr>
            </a:lvl1pPr>
            <a:lvl2pPr marL="0" indent="0" algn="ctr">
              <a:spcAft>
                <a:spcPts val="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Zitat bearbeiten</a:t>
            </a:r>
          </a:p>
          <a:p>
            <a:pPr lvl="1"/>
            <a:r>
              <a:rPr lang="de-DE"/>
              <a:t>Zitat 16pt</a:t>
            </a:r>
          </a:p>
        </p:txBody>
      </p:sp>
      <p:cxnSp>
        <p:nvCxnSpPr>
          <p:cNvPr id="7" name="Gerade Verbindung 6"/>
          <p:cNvCxnSpPr/>
          <p:nvPr userDrawn="1"/>
        </p:nvCxnSpPr>
        <p:spPr bwMode="gray">
          <a:xfrm flipH="1">
            <a:off x="-480731" y="1449388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 userDrawn="1"/>
        </p:nvCxnSpPr>
        <p:spPr bwMode="gray">
          <a:xfrm flipH="1">
            <a:off x="-480731" y="6165850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 userDrawn="1"/>
        </p:nvCxnSpPr>
        <p:spPr bwMode="gray">
          <a:xfrm flipH="1">
            <a:off x="12336694" y="1449388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 userDrawn="1"/>
        </p:nvCxnSpPr>
        <p:spPr bwMode="gray">
          <a:xfrm flipH="1">
            <a:off x="12336694" y="6165850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 bwMode="gray">
          <a:xfrm rot="16200000" flipH="1">
            <a:off x="11569123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 bwMode="gray">
          <a:xfrm rot="16200000" flipH="1">
            <a:off x="6112357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 bwMode="gray">
          <a:xfrm rot="16200000" flipH="1">
            <a:off x="5826053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 bwMode="gray">
          <a:xfrm rot="16200000" flipH="1">
            <a:off x="352353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 bwMode="gray">
          <a:xfrm rot="16200000" flipH="1">
            <a:off x="11569123" y="7119410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 userDrawn="1"/>
        </p:nvCxnSpPr>
        <p:spPr bwMode="gray">
          <a:xfrm rot="16200000" flipH="1">
            <a:off x="6112357" y="7119410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 userDrawn="1"/>
        </p:nvCxnSpPr>
        <p:spPr bwMode="gray">
          <a:xfrm rot="16200000" flipH="1">
            <a:off x="5826053" y="7119410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 userDrawn="1"/>
        </p:nvCxnSpPr>
        <p:spPr bwMode="gray">
          <a:xfrm rot="16200000" flipH="1">
            <a:off x="352353" y="7119410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600" y="-28800"/>
            <a:ext cx="1843011" cy="71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67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162633359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4" imgW="270" imgH="270" progId="TCLayout.ActiveDocument.1">
                  <p:embed/>
                </p:oleObj>
              </mc:Choice>
              <mc:Fallback>
                <p:oleObj name="think-cell Folie" r:id="rId14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2" descr="C:\screenmakers\Kunden\kleinerundbold\Henkes_HSB_Master\PPT_Klassisch\Bilder\Inhalt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" y="0"/>
            <a:ext cx="12192000" cy="685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9888422" y="6392354"/>
            <a:ext cx="1020597" cy="16899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r>
              <a:rPr lang="en-US"/>
              <a:t>10.07.2025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478365" y="6392354"/>
            <a:ext cx="9074019" cy="16899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2"/>
                </a:solidFill>
              </a:defRPr>
            </a:lvl1pPr>
          </a:lstStyle>
          <a:p>
            <a:r>
              <a:rPr lang="en-US"/>
              <a:t>Resuable pods for Interplanetary Travel System@HSB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1184565" y="6392354"/>
            <a:ext cx="522652" cy="16899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58444F55-0981-4E9E-8F6B-2F7546EE58D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478367" y="1376364"/>
            <a:ext cx="11234259" cy="47894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478367" y="584684"/>
            <a:ext cx="11232000" cy="61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  <p:cxnSp>
        <p:nvCxnSpPr>
          <p:cNvPr id="11" name="Gerade Verbindung 10"/>
          <p:cNvCxnSpPr/>
          <p:nvPr/>
        </p:nvCxnSpPr>
        <p:spPr bwMode="gray">
          <a:xfrm flipH="1">
            <a:off x="-480731" y="1449388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 bwMode="gray">
          <a:xfrm flipH="1">
            <a:off x="-480731" y="6165850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 bwMode="gray">
          <a:xfrm flipH="1">
            <a:off x="12336694" y="1449388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 bwMode="gray">
          <a:xfrm flipH="1">
            <a:off x="12336694" y="6165850"/>
            <a:ext cx="33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 bwMode="gray">
          <a:xfrm rot="16200000" flipH="1">
            <a:off x="11569123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 bwMode="gray">
          <a:xfrm rot="16200000" flipH="1">
            <a:off x="6112357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 bwMode="gray">
          <a:xfrm rot="16200000" flipH="1">
            <a:off x="5826053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 bwMode="gray">
          <a:xfrm rot="16200000" flipH="1">
            <a:off x="352353" y="-261411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 bwMode="gray">
          <a:xfrm rot="16200000" flipH="1">
            <a:off x="11569123" y="7119410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 bwMode="gray">
          <a:xfrm rot="16200000" flipH="1">
            <a:off x="6112357" y="7119410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/>
        </p:nvCxnSpPr>
        <p:spPr bwMode="gray">
          <a:xfrm rot="16200000" flipH="1">
            <a:off x="5826053" y="7119410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 bwMode="gray">
          <a:xfrm rot="16200000" flipH="1">
            <a:off x="352353" y="7119410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fik 23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600" y="-28800"/>
            <a:ext cx="1843011" cy="71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48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1" r:id="rId4"/>
    <p:sldLayoutId id="2147483650" r:id="rId5"/>
    <p:sldLayoutId id="2147483652" r:id="rId6"/>
    <p:sldLayoutId id="2147483662" r:id="rId7"/>
    <p:sldLayoutId id="2147483663" r:id="rId8"/>
    <p:sldLayoutId id="2147483664" r:id="rId9"/>
    <p:sldLayoutId id="2147483654" r:id="rId10"/>
    <p:sldLayoutId id="2147483655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0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200"/>
        </a:spcBef>
        <a:spcAft>
          <a:spcPts val="0"/>
        </a:spcAft>
        <a:buFont typeface="Arial" panose="020B0604020202020204" pitchFamily="34" charset="0"/>
        <a:buNone/>
        <a:defRPr sz="1600" b="0" kern="1200">
          <a:solidFill>
            <a:schemeClr val="bg2"/>
          </a:solidFill>
          <a:latin typeface="+mj-lt"/>
          <a:ea typeface="+mn-ea"/>
          <a:cs typeface="+mn-cs"/>
        </a:defRPr>
      </a:lvl1pPr>
      <a:lvl2pPr marL="180975" indent="-180975" algn="l" defTabSz="914400" rtl="0" eaLnBrk="1" latinLnBrk="0" hangingPunct="1">
        <a:spcBef>
          <a:spcPts val="200"/>
        </a:spcBef>
        <a:spcAft>
          <a:spcPts val="0"/>
        </a:spcAft>
        <a:buFont typeface="Wingdings" charset="2"/>
        <a:buChar char="§"/>
        <a:defRPr sz="1600" kern="1200">
          <a:solidFill>
            <a:schemeClr val="bg2"/>
          </a:solidFill>
          <a:latin typeface="+mj-lt"/>
          <a:ea typeface="+mn-ea"/>
          <a:cs typeface="+mn-cs"/>
        </a:defRPr>
      </a:lvl2pPr>
      <a:lvl3pPr marL="363538" indent="-182563" algn="l" defTabSz="914400" rtl="0" eaLnBrk="1" latinLnBrk="0" hangingPunct="1">
        <a:spcBef>
          <a:spcPts val="200"/>
        </a:spcBef>
        <a:spcAft>
          <a:spcPts val="0"/>
        </a:spcAft>
        <a:buFont typeface="Symbol" charset="2"/>
        <a:buChar char="-"/>
        <a:defRPr sz="1600" kern="1200">
          <a:solidFill>
            <a:schemeClr val="bg2"/>
          </a:solidFill>
          <a:latin typeface="+mj-lt"/>
          <a:ea typeface="+mn-ea"/>
          <a:cs typeface="+mn-cs"/>
        </a:defRPr>
      </a:lvl3pPr>
      <a:lvl4pPr marL="541338" indent="-179388" algn="l" defTabSz="914400" rtl="0" eaLnBrk="1" latinLnBrk="0" hangingPunct="1">
        <a:spcBef>
          <a:spcPts val="200"/>
        </a:spcBef>
        <a:spcAft>
          <a:spcPts val="0"/>
        </a:spcAft>
        <a:buFont typeface="Symbol" charset="2"/>
        <a:buChar char="-"/>
        <a:defRPr sz="1600" kern="1200">
          <a:solidFill>
            <a:schemeClr val="bg2"/>
          </a:solidFill>
          <a:latin typeface="+mj-lt"/>
          <a:ea typeface="+mn-ea"/>
          <a:cs typeface="+mn-cs"/>
        </a:defRPr>
      </a:lvl4pPr>
      <a:lvl5pPr marL="714375" indent="-180975" algn="l" defTabSz="914400" rtl="0" eaLnBrk="1" latinLnBrk="0" hangingPunct="1">
        <a:spcBef>
          <a:spcPts val="200"/>
        </a:spcBef>
        <a:spcAft>
          <a:spcPts val="0"/>
        </a:spcAft>
        <a:buFont typeface="Symbol" charset="2"/>
        <a:buChar char="-"/>
        <a:defRPr sz="1600" kern="1200">
          <a:solidFill>
            <a:schemeClr val="bg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microsoft.com/office/2007/relationships/hdphoto" Target="../media/hdphoto2.wdp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hyperlink" Target="https://www.wallpaperflare.com/space-shuttle-spacex-photography-long-exposure-rocket-scenics-nature-wallpaper-mdhv/download/1920x1080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png"/><Relationship Id="rId11" Type="http://schemas.openxmlformats.org/officeDocument/2006/relationships/image" Target="../media/image56.svg"/><Relationship Id="rId5" Type="http://schemas.openxmlformats.org/officeDocument/2006/relationships/image" Target="../media/image50.sv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0.png"/><Relationship Id="rId5" Type="http://schemas.microsoft.com/office/2007/relationships/hdphoto" Target="../media/hdphoto4.wdp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nasahqphoto/8635588652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kist.com/free-photo-idlxl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8.png"/><Relationship Id="rId7" Type="http://schemas.microsoft.com/office/2007/relationships/hdphoto" Target="../media/hdphoto1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D7779-3696-BC48-F5C8-4A44471C9D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2540" y="3717120"/>
            <a:ext cx="11136000" cy="792000"/>
          </a:xfrm>
        </p:spPr>
        <p:txBody>
          <a:bodyPr/>
          <a:lstStyle/>
          <a:p>
            <a:r>
              <a:rPr lang="en-US" sz="3200" b="1">
                <a:solidFill>
                  <a:schemeClr val="tx1"/>
                </a:solidFill>
              </a:rPr>
              <a:t>Reusable Pods for Interplanetary Travel System</a:t>
            </a:r>
            <a:endParaRPr lang="en-IN" sz="3200" b="1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F27109-3073-6B5E-DC25-ADB8BE6F6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39798" y="4509120"/>
            <a:ext cx="11234259" cy="288032"/>
          </a:xfrm>
        </p:spPr>
        <p:txBody>
          <a:bodyPr/>
          <a:lstStyle/>
          <a:p>
            <a:r>
              <a:rPr lang="en-US" sz="2800" b="1">
                <a:solidFill>
                  <a:schemeClr val="tx1"/>
                </a:solidFill>
              </a:rPr>
              <a:t>From Earth to Beyond — One Pod, Many Possibilities</a:t>
            </a:r>
            <a:endParaRPr lang="en-IN" sz="28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357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4F3392-7473-8D3D-D29D-0B5E5D624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10.07.2025</a:t>
            </a:r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A2AB76-17B0-D563-3B9B-81DEB5ABF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000" y="6279790"/>
            <a:ext cx="9074019" cy="168994"/>
          </a:xfrm>
        </p:spPr>
        <p:txBody>
          <a:bodyPr/>
          <a:lstStyle/>
          <a:p>
            <a:r>
              <a:rPr lang="en-US" err="1"/>
              <a:t>Reusable pods for Interplanetary Travel System@HSB © Vandana Chegondi</a:t>
            </a:r>
            <a:endParaRPr lang="de-DE" err="1">
              <a:solidFill>
                <a:srgbClr val="0A558C"/>
              </a:solidFill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10F1CC-7468-0DEE-A143-DEFB2D970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9D6771-9A54-F2DF-C755-8E7A0BF9F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584684"/>
            <a:ext cx="11232000" cy="612000"/>
          </a:xfrm>
        </p:spPr>
        <p:txBody>
          <a:bodyPr/>
          <a:lstStyle/>
          <a:p>
            <a:r>
              <a:rPr lang="en-IN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Mission-Critical Resources</a:t>
            </a:r>
          </a:p>
        </p:txBody>
      </p:sp>
      <p:pic>
        <p:nvPicPr>
          <p:cNvPr id="14" name="Advanced Materials Graphic 13" descr="Raw Materials outline">
            <a:extLst>
              <a:ext uri="{FF2B5EF4-FFF2-40B4-BE49-F238E27FC236}">
                <a16:creationId xmlns:a16="http://schemas.microsoft.com/office/drawing/2014/main" id="{1DEF7A29-455F-5B0F-CA3F-9651324F4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5543" y="1817914"/>
            <a:ext cx="1262742" cy="1128710"/>
          </a:xfrm>
          <a:prstGeom prst="rect">
            <a:avLst/>
          </a:prstGeom>
        </p:spPr>
      </p:pic>
      <p:pic>
        <p:nvPicPr>
          <p:cNvPr id="16" name="Expert TalentGraphic 15" descr="Person with idea with solid fill">
            <a:extLst>
              <a:ext uri="{FF2B5EF4-FFF2-40B4-BE49-F238E27FC236}">
                <a16:creationId xmlns:a16="http://schemas.microsoft.com/office/drawing/2014/main" id="{C36FFAD8-C893-6D1F-3A65-C3DCAD4AA6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85457" y="1817914"/>
            <a:ext cx="979714" cy="984885"/>
          </a:xfrm>
          <a:prstGeom prst="rect">
            <a:avLst/>
          </a:prstGeom>
        </p:spPr>
      </p:pic>
      <p:pic>
        <p:nvPicPr>
          <p:cNvPr id="18" name="R and D Graphic 17" descr="Microscope outline">
            <a:extLst>
              <a:ext uri="{FF2B5EF4-FFF2-40B4-BE49-F238E27FC236}">
                <a16:creationId xmlns:a16="http://schemas.microsoft.com/office/drawing/2014/main" id="{B912CDD8-9820-D0F6-4DE5-72214F01E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5543" y="3275551"/>
            <a:ext cx="1404257" cy="1128711"/>
          </a:xfrm>
          <a:prstGeom prst="rect">
            <a:avLst/>
          </a:prstGeom>
        </p:spPr>
      </p:pic>
      <p:pic>
        <p:nvPicPr>
          <p:cNvPr id="20" name="Simulation Graphic 19" descr="Blueprint with solid fill">
            <a:extLst>
              <a:ext uri="{FF2B5EF4-FFF2-40B4-BE49-F238E27FC236}">
                <a16:creationId xmlns:a16="http://schemas.microsoft.com/office/drawing/2014/main" id="{AEE74108-C29F-4778-0BD8-E481E9F0FC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48755" y="3378036"/>
            <a:ext cx="1404256" cy="1076445"/>
          </a:xfrm>
          <a:prstGeom prst="rect">
            <a:avLst/>
          </a:prstGeom>
        </p:spPr>
      </p:pic>
      <p:pic>
        <p:nvPicPr>
          <p:cNvPr id="22" name="Graphic 21 Funding and Capital" descr="Bank outline">
            <a:extLst>
              <a:ext uri="{FF2B5EF4-FFF2-40B4-BE49-F238E27FC236}">
                <a16:creationId xmlns:a16="http://schemas.microsoft.com/office/drawing/2014/main" id="{3EC6BF50-CD54-7FD4-6C18-016D1A8F43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83228" y="4804861"/>
            <a:ext cx="1502229" cy="1128711"/>
          </a:xfrm>
          <a:prstGeom prst="rect">
            <a:avLst/>
          </a:prstGeom>
        </p:spPr>
      </p:pic>
      <p:sp>
        <p:nvSpPr>
          <p:cNvPr id="36" name="Rectangle: Advanced MaTERIALS">
            <a:extLst>
              <a:ext uri="{FF2B5EF4-FFF2-40B4-BE49-F238E27FC236}">
                <a16:creationId xmlns:a16="http://schemas.microsoft.com/office/drawing/2014/main" id="{5D50B619-162F-8851-98F6-EEE0B36D6620}"/>
              </a:ext>
            </a:extLst>
          </p:cNvPr>
          <p:cNvSpPr/>
          <p:nvPr/>
        </p:nvSpPr>
        <p:spPr>
          <a:xfrm>
            <a:off x="4363594" y="2768944"/>
            <a:ext cx="7354206" cy="962489"/>
          </a:xfrm>
          <a:prstGeom prst="roundRect">
            <a:avLst/>
          </a:prstGeom>
          <a:solidFill>
            <a:srgbClr val="BCE0F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en-US" sz="1600">
                <a:solidFill>
                  <a:schemeClr val="tx1"/>
                </a:solidFill>
              </a:rPr>
              <a:t>Advanced Materials</a:t>
            </a:r>
          </a:p>
          <a:p>
            <a:pPr algn="ctr">
              <a:spcBef>
                <a:spcPts val="200"/>
              </a:spcBef>
            </a:pPr>
            <a:r>
              <a:rPr lang="en-US" sz="1600">
                <a:solidFill>
                  <a:schemeClr val="tx1"/>
                </a:solidFill>
              </a:rPr>
              <a:t>Space-grade metals (e.g., titanium)</a:t>
            </a:r>
          </a:p>
        </p:txBody>
      </p:sp>
      <p:sp>
        <p:nvSpPr>
          <p:cNvPr id="37" name="Rectangle: Expert Talent">
            <a:extLst>
              <a:ext uri="{FF2B5EF4-FFF2-40B4-BE49-F238E27FC236}">
                <a16:creationId xmlns:a16="http://schemas.microsoft.com/office/drawing/2014/main" id="{09660626-F475-B916-A17B-F59064FAD83D}"/>
              </a:ext>
            </a:extLst>
          </p:cNvPr>
          <p:cNvSpPr/>
          <p:nvPr/>
        </p:nvSpPr>
        <p:spPr>
          <a:xfrm>
            <a:off x="4407131" y="836137"/>
            <a:ext cx="7259758" cy="893006"/>
          </a:xfrm>
          <a:prstGeom prst="roundRect">
            <a:avLst>
              <a:gd name="adj" fmla="val 6774"/>
            </a:avLst>
          </a:prstGeom>
          <a:solidFill>
            <a:srgbClr val="BCE0F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endParaRPr lang="en-US" sz="1600">
              <a:solidFill>
                <a:schemeClr val="tx1"/>
              </a:solidFill>
            </a:endParaRPr>
          </a:p>
          <a:p>
            <a:pPr algn="ctr">
              <a:spcBef>
                <a:spcPts val="200"/>
              </a:spcBef>
            </a:pPr>
            <a:r>
              <a:rPr lang="en-US" sz="1600">
                <a:solidFill>
                  <a:schemeClr val="tx1"/>
                </a:solidFill>
              </a:rPr>
              <a:t>Aerospace engineers and scientists to design, build, and test reusable pods.</a:t>
            </a:r>
          </a:p>
          <a:p>
            <a:pPr algn="ctr">
              <a:spcBef>
                <a:spcPts val="200"/>
              </a:spcBef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38" name="Rectangle:R and D">
            <a:extLst>
              <a:ext uri="{FF2B5EF4-FFF2-40B4-BE49-F238E27FC236}">
                <a16:creationId xmlns:a16="http://schemas.microsoft.com/office/drawing/2014/main" id="{B4CB409E-2C44-3CDB-1B05-71110B98A2B4}"/>
              </a:ext>
            </a:extLst>
          </p:cNvPr>
          <p:cNvSpPr/>
          <p:nvPr/>
        </p:nvSpPr>
        <p:spPr>
          <a:xfrm>
            <a:off x="4363594" y="3841038"/>
            <a:ext cx="7354206" cy="1171045"/>
          </a:xfrm>
          <a:prstGeom prst="roundRect">
            <a:avLst/>
          </a:prstGeom>
          <a:solidFill>
            <a:srgbClr val="BCE0F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en-US" sz="1600">
                <a:solidFill>
                  <a:schemeClr val="tx1"/>
                </a:solidFill>
              </a:rPr>
              <a:t>R&amp;D Infrastructure</a:t>
            </a:r>
          </a:p>
          <a:p>
            <a:pPr algn="ctr">
              <a:spcBef>
                <a:spcPts val="200"/>
              </a:spcBef>
            </a:pPr>
            <a:r>
              <a:rPr lang="en-US" sz="1600">
                <a:solidFill>
                  <a:schemeClr val="tx1"/>
                </a:solidFill>
              </a:rPr>
              <a:t>Access to wind tunnels, and thermal testing facilities (e.g., via MIT, IISc).</a:t>
            </a:r>
          </a:p>
        </p:txBody>
      </p:sp>
      <p:sp>
        <p:nvSpPr>
          <p:cNvPr id="39" name="Rectangle: Simulation adn Design Tools">
            <a:extLst>
              <a:ext uri="{FF2B5EF4-FFF2-40B4-BE49-F238E27FC236}">
                <a16:creationId xmlns:a16="http://schemas.microsoft.com/office/drawing/2014/main" id="{5346DB1F-F077-EE1F-3AAD-A8A35D87C00A}"/>
              </a:ext>
            </a:extLst>
          </p:cNvPr>
          <p:cNvSpPr/>
          <p:nvPr/>
        </p:nvSpPr>
        <p:spPr>
          <a:xfrm>
            <a:off x="4312683" y="5112532"/>
            <a:ext cx="7354206" cy="1164275"/>
          </a:xfrm>
          <a:prstGeom prst="roundRect">
            <a:avLst/>
          </a:prstGeom>
          <a:solidFill>
            <a:srgbClr val="BCE0F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en-US" sz="1600">
                <a:solidFill>
                  <a:schemeClr val="tx1"/>
                </a:solidFill>
              </a:rPr>
              <a:t>Simulation and Design Tools</a:t>
            </a:r>
          </a:p>
          <a:p>
            <a:pPr algn="ctr">
              <a:spcBef>
                <a:spcPts val="200"/>
              </a:spcBef>
            </a:pPr>
            <a:r>
              <a:rPr lang="en-US" sz="1600">
                <a:solidFill>
                  <a:schemeClr val="tx1"/>
                </a:solidFill>
              </a:rPr>
              <a:t>SolidWorks for 3D modeling and virtual stress analysis.</a:t>
            </a:r>
          </a:p>
        </p:txBody>
      </p:sp>
      <p:sp>
        <p:nvSpPr>
          <p:cNvPr id="40" name="Rectangle: Funding">
            <a:extLst>
              <a:ext uri="{FF2B5EF4-FFF2-40B4-BE49-F238E27FC236}">
                <a16:creationId xmlns:a16="http://schemas.microsoft.com/office/drawing/2014/main" id="{68C3CE4D-8AE3-D996-FD8C-860AD9C0654C}"/>
              </a:ext>
            </a:extLst>
          </p:cNvPr>
          <p:cNvSpPr/>
          <p:nvPr/>
        </p:nvSpPr>
        <p:spPr>
          <a:xfrm>
            <a:off x="4365171" y="1826722"/>
            <a:ext cx="7342046" cy="867220"/>
          </a:xfrm>
          <a:prstGeom prst="roundRect">
            <a:avLst/>
          </a:prstGeom>
          <a:solidFill>
            <a:srgbClr val="BCE0F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en-US" sz="1600">
                <a:solidFill>
                  <a:schemeClr val="tx1"/>
                </a:solidFill>
              </a:rPr>
              <a:t>Funding and Capital Access</a:t>
            </a:r>
          </a:p>
        </p:txBody>
      </p:sp>
    </p:spTree>
    <p:extLst>
      <p:ext uri="{BB962C8B-B14F-4D97-AF65-F5344CB8AC3E}">
        <p14:creationId xmlns:p14="http://schemas.microsoft.com/office/powerpoint/2010/main" val="306869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3AC47-F949-D57F-9E6F-72CC298D9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77" y="647597"/>
            <a:ext cx="11232000" cy="612000"/>
          </a:xfrm>
        </p:spPr>
        <p:txBody>
          <a:bodyPr/>
          <a:lstStyle/>
          <a:p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Core Operational Activities</a:t>
            </a:r>
            <a:endParaRPr lang="en-IN" sz="28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87F7E1-069E-EE19-A33F-B764E18A7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10.07.2025</a:t>
            </a:r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ADE1BD-4855-72E2-1D64-3E38E6686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/>
              <a:t>Reusable pods for Interplanetary Travel System@HSB © Vandana Chegondi</a:t>
            </a:r>
            <a:endParaRPr lang="de-DE" err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9D52F1-E3EE-E651-875F-C00992DBB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11</a:t>
            </a:fld>
            <a:endParaRPr lang="de-DE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C96EE79-3CA7-8EC9-7957-A76A08B84891}"/>
              </a:ext>
            </a:extLst>
          </p:cNvPr>
          <p:cNvGrpSpPr/>
          <p:nvPr/>
        </p:nvGrpSpPr>
        <p:grpSpPr>
          <a:xfrm>
            <a:off x="78353" y="1386976"/>
            <a:ext cx="4572000" cy="4572000"/>
            <a:chOff x="78353" y="1386976"/>
            <a:chExt cx="4572000" cy="4572000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BB4CD2E-F315-BAA2-E0C3-CABD1BC1539E}"/>
                </a:ext>
              </a:extLst>
            </p:cNvPr>
            <p:cNvSpPr/>
            <p:nvPr/>
          </p:nvSpPr>
          <p:spPr>
            <a:xfrm rot="5400000">
              <a:off x="78353" y="1386976"/>
              <a:ext cx="4572000" cy="4572000"/>
            </a:xfrm>
            <a:custGeom>
              <a:avLst/>
              <a:gdLst>
                <a:gd name="connsiteX0" fmla="*/ 2743200 w 3657600"/>
                <a:gd name="connsiteY0" fmla="*/ 0 h 3657600"/>
                <a:gd name="connsiteX1" fmla="*/ 3657600 w 3657600"/>
                <a:gd name="connsiteY1" fmla="*/ 914400 h 3657600"/>
                <a:gd name="connsiteX2" fmla="*/ 2743200 w 3657600"/>
                <a:gd name="connsiteY2" fmla="*/ 1828800 h 3657600"/>
                <a:gd name="connsiteX3" fmla="*/ 2133606 w 3657600"/>
                <a:gd name="connsiteY3" fmla="*/ 1828800 h 3657600"/>
                <a:gd name="connsiteX4" fmla="*/ 1828800 w 3657600"/>
                <a:gd name="connsiteY4" fmla="*/ 2133606 h 3657600"/>
                <a:gd name="connsiteX5" fmla="*/ 1828800 w 3657600"/>
                <a:gd name="connsiteY5" fmla="*/ 2743200 h 3657600"/>
                <a:gd name="connsiteX6" fmla="*/ 914400 w 3657600"/>
                <a:gd name="connsiteY6" fmla="*/ 3657600 h 3657600"/>
                <a:gd name="connsiteX7" fmla="*/ 0 w 3657600"/>
                <a:gd name="connsiteY7" fmla="*/ 2743200 h 3657600"/>
                <a:gd name="connsiteX8" fmla="*/ 914400 w 3657600"/>
                <a:gd name="connsiteY8" fmla="*/ 1828800 h 3657600"/>
                <a:gd name="connsiteX9" fmla="*/ 1523994 w 3657600"/>
                <a:gd name="connsiteY9" fmla="*/ 1828800 h 3657600"/>
                <a:gd name="connsiteX10" fmla="*/ 1828800 w 3657600"/>
                <a:gd name="connsiteY10" fmla="*/ 1523994 h 3657600"/>
                <a:gd name="connsiteX11" fmla="*/ 1828800 w 3657600"/>
                <a:gd name="connsiteY11" fmla="*/ 914400 h 3657600"/>
                <a:gd name="connsiteX12" fmla="*/ 2743200 w 3657600"/>
                <a:gd name="connsiteY12" fmla="*/ 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57600" h="3657600">
                  <a:moveTo>
                    <a:pt x="2743200" y="0"/>
                  </a:moveTo>
                  <a:cubicBezTo>
                    <a:pt x="3248209" y="0"/>
                    <a:pt x="3657600" y="409391"/>
                    <a:pt x="3657600" y="914400"/>
                  </a:cubicBezTo>
                  <a:cubicBezTo>
                    <a:pt x="3657600" y="1419409"/>
                    <a:pt x="3248209" y="1828800"/>
                    <a:pt x="2743200" y="1828800"/>
                  </a:cubicBezTo>
                  <a:lnTo>
                    <a:pt x="2133606" y="1828800"/>
                  </a:lnTo>
                  <a:cubicBezTo>
                    <a:pt x="1965266" y="1828800"/>
                    <a:pt x="1828800" y="1965266"/>
                    <a:pt x="1828800" y="2133606"/>
                  </a:cubicBezTo>
                  <a:lnTo>
                    <a:pt x="1828800" y="2743200"/>
                  </a:lnTo>
                  <a:cubicBezTo>
                    <a:pt x="1828800" y="3248209"/>
                    <a:pt x="1419409" y="3657600"/>
                    <a:pt x="914400" y="3657600"/>
                  </a:cubicBezTo>
                  <a:cubicBezTo>
                    <a:pt x="409391" y="3657600"/>
                    <a:pt x="0" y="3248209"/>
                    <a:pt x="0" y="2743200"/>
                  </a:cubicBezTo>
                  <a:cubicBezTo>
                    <a:pt x="0" y="2238191"/>
                    <a:pt x="409391" y="1828800"/>
                    <a:pt x="914400" y="1828800"/>
                  </a:cubicBezTo>
                  <a:lnTo>
                    <a:pt x="1523994" y="1828800"/>
                  </a:lnTo>
                  <a:cubicBezTo>
                    <a:pt x="1692334" y="1828800"/>
                    <a:pt x="1828800" y="1692334"/>
                    <a:pt x="1828800" y="1523994"/>
                  </a:cubicBezTo>
                  <a:lnTo>
                    <a:pt x="1828800" y="914400"/>
                  </a:lnTo>
                  <a:cubicBezTo>
                    <a:pt x="1828800" y="409391"/>
                    <a:pt x="2238191" y="0"/>
                    <a:pt x="274320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IN" sz="1600" err="1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2109579B-DF50-CDAE-58E9-2ABDD2A3AD48}"/>
                </a:ext>
              </a:extLst>
            </p:cNvPr>
            <p:cNvSpPr/>
            <p:nvPr/>
          </p:nvSpPr>
          <p:spPr>
            <a:xfrm>
              <a:off x="279277" y="1600200"/>
              <a:ext cx="1828800" cy="182880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IN" sz="1600" err="1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361E61E1-DB62-AF69-DE24-797A71FA3319}"/>
                </a:ext>
              </a:extLst>
            </p:cNvPr>
            <p:cNvSpPr/>
            <p:nvPr/>
          </p:nvSpPr>
          <p:spPr>
            <a:xfrm>
              <a:off x="2539257" y="3882483"/>
              <a:ext cx="1828800" cy="182880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IN" sz="1600" err="1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1F4F02A-54AC-5C11-6C2F-D7FE7CB08C01}"/>
              </a:ext>
            </a:extLst>
          </p:cNvPr>
          <p:cNvGrpSpPr/>
          <p:nvPr/>
        </p:nvGrpSpPr>
        <p:grpSpPr>
          <a:xfrm rot="5400000">
            <a:off x="2394089" y="1386976"/>
            <a:ext cx="4572000" cy="4572000"/>
            <a:chOff x="78353" y="1386976"/>
            <a:chExt cx="4572000" cy="4572000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2DF4B66-A473-40EF-3425-9D0DEF92B686}"/>
                </a:ext>
              </a:extLst>
            </p:cNvPr>
            <p:cNvSpPr/>
            <p:nvPr/>
          </p:nvSpPr>
          <p:spPr>
            <a:xfrm rot="5400000">
              <a:off x="78353" y="1386976"/>
              <a:ext cx="4572000" cy="4572000"/>
            </a:xfrm>
            <a:custGeom>
              <a:avLst/>
              <a:gdLst>
                <a:gd name="connsiteX0" fmla="*/ 2743200 w 3657600"/>
                <a:gd name="connsiteY0" fmla="*/ 0 h 3657600"/>
                <a:gd name="connsiteX1" fmla="*/ 3657600 w 3657600"/>
                <a:gd name="connsiteY1" fmla="*/ 914400 h 3657600"/>
                <a:gd name="connsiteX2" fmla="*/ 2743200 w 3657600"/>
                <a:gd name="connsiteY2" fmla="*/ 1828800 h 3657600"/>
                <a:gd name="connsiteX3" fmla="*/ 2133606 w 3657600"/>
                <a:gd name="connsiteY3" fmla="*/ 1828800 h 3657600"/>
                <a:gd name="connsiteX4" fmla="*/ 1828800 w 3657600"/>
                <a:gd name="connsiteY4" fmla="*/ 2133606 h 3657600"/>
                <a:gd name="connsiteX5" fmla="*/ 1828800 w 3657600"/>
                <a:gd name="connsiteY5" fmla="*/ 2743200 h 3657600"/>
                <a:gd name="connsiteX6" fmla="*/ 914400 w 3657600"/>
                <a:gd name="connsiteY6" fmla="*/ 3657600 h 3657600"/>
                <a:gd name="connsiteX7" fmla="*/ 0 w 3657600"/>
                <a:gd name="connsiteY7" fmla="*/ 2743200 h 3657600"/>
                <a:gd name="connsiteX8" fmla="*/ 914400 w 3657600"/>
                <a:gd name="connsiteY8" fmla="*/ 1828800 h 3657600"/>
                <a:gd name="connsiteX9" fmla="*/ 1523994 w 3657600"/>
                <a:gd name="connsiteY9" fmla="*/ 1828800 h 3657600"/>
                <a:gd name="connsiteX10" fmla="*/ 1828800 w 3657600"/>
                <a:gd name="connsiteY10" fmla="*/ 1523994 h 3657600"/>
                <a:gd name="connsiteX11" fmla="*/ 1828800 w 3657600"/>
                <a:gd name="connsiteY11" fmla="*/ 914400 h 3657600"/>
                <a:gd name="connsiteX12" fmla="*/ 2743200 w 3657600"/>
                <a:gd name="connsiteY12" fmla="*/ 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57600" h="3657600">
                  <a:moveTo>
                    <a:pt x="2743200" y="0"/>
                  </a:moveTo>
                  <a:cubicBezTo>
                    <a:pt x="3248209" y="0"/>
                    <a:pt x="3657600" y="409391"/>
                    <a:pt x="3657600" y="914400"/>
                  </a:cubicBezTo>
                  <a:cubicBezTo>
                    <a:pt x="3657600" y="1419409"/>
                    <a:pt x="3248209" y="1828800"/>
                    <a:pt x="2743200" y="1828800"/>
                  </a:cubicBezTo>
                  <a:lnTo>
                    <a:pt x="2133606" y="1828800"/>
                  </a:lnTo>
                  <a:cubicBezTo>
                    <a:pt x="1965266" y="1828800"/>
                    <a:pt x="1828800" y="1965266"/>
                    <a:pt x="1828800" y="2133606"/>
                  </a:cubicBezTo>
                  <a:lnTo>
                    <a:pt x="1828800" y="2743200"/>
                  </a:lnTo>
                  <a:cubicBezTo>
                    <a:pt x="1828800" y="3248209"/>
                    <a:pt x="1419409" y="3657600"/>
                    <a:pt x="914400" y="3657600"/>
                  </a:cubicBezTo>
                  <a:cubicBezTo>
                    <a:pt x="409391" y="3657600"/>
                    <a:pt x="0" y="3248209"/>
                    <a:pt x="0" y="2743200"/>
                  </a:cubicBezTo>
                  <a:cubicBezTo>
                    <a:pt x="0" y="2238191"/>
                    <a:pt x="409391" y="1828800"/>
                    <a:pt x="914400" y="1828800"/>
                  </a:cubicBezTo>
                  <a:lnTo>
                    <a:pt x="1523994" y="1828800"/>
                  </a:lnTo>
                  <a:cubicBezTo>
                    <a:pt x="1692334" y="1828800"/>
                    <a:pt x="1828800" y="1692334"/>
                    <a:pt x="1828800" y="1523994"/>
                  </a:cubicBezTo>
                  <a:lnTo>
                    <a:pt x="1828800" y="914400"/>
                  </a:lnTo>
                  <a:cubicBezTo>
                    <a:pt x="1828800" y="409391"/>
                    <a:pt x="2238191" y="0"/>
                    <a:pt x="274320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IN" sz="1600" err="1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6BCDB469-6D7B-65E5-E413-EAA4915F0181}"/>
                </a:ext>
              </a:extLst>
            </p:cNvPr>
            <p:cNvSpPr/>
            <p:nvPr/>
          </p:nvSpPr>
          <p:spPr>
            <a:xfrm>
              <a:off x="279277" y="1600200"/>
              <a:ext cx="1828800" cy="182880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IN" sz="1600" err="1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A595DF0F-385C-B8AB-59EA-7EC5E36CE90F}"/>
                </a:ext>
              </a:extLst>
            </p:cNvPr>
            <p:cNvSpPr/>
            <p:nvPr/>
          </p:nvSpPr>
          <p:spPr>
            <a:xfrm>
              <a:off x="2539257" y="3882483"/>
              <a:ext cx="1828800" cy="182880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IN" sz="1600" err="1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2C61F48-45AC-8D0B-1100-E0D1F6131A54}"/>
              </a:ext>
            </a:extLst>
          </p:cNvPr>
          <p:cNvGrpSpPr/>
          <p:nvPr/>
        </p:nvGrpSpPr>
        <p:grpSpPr>
          <a:xfrm>
            <a:off x="4709824" y="1386976"/>
            <a:ext cx="4572000" cy="4572000"/>
            <a:chOff x="78353" y="1386976"/>
            <a:chExt cx="4572000" cy="4572000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CEBF802-DDDE-C927-AB57-0C2618775F41}"/>
                </a:ext>
              </a:extLst>
            </p:cNvPr>
            <p:cNvSpPr/>
            <p:nvPr/>
          </p:nvSpPr>
          <p:spPr>
            <a:xfrm rot="5400000">
              <a:off x="78353" y="1386976"/>
              <a:ext cx="4572000" cy="4572000"/>
            </a:xfrm>
            <a:custGeom>
              <a:avLst/>
              <a:gdLst>
                <a:gd name="connsiteX0" fmla="*/ 2743200 w 3657600"/>
                <a:gd name="connsiteY0" fmla="*/ 0 h 3657600"/>
                <a:gd name="connsiteX1" fmla="*/ 3657600 w 3657600"/>
                <a:gd name="connsiteY1" fmla="*/ 914400 h 3657600"/>
                <a:gd name="connsiteX2" fmla="*/ 2743200 w 3657600"/>
                <a:gd name="connsiteY2" fmla="*/ 1828800 h 3657600"/>
                <a:gd name="connsiteX3" fmla="*/ 2133606 w 3657600"/>
                <a:gd name="connsiteY3" fmla="*/ 1828800 h 3657600"/>
                <a:gd name="connsiteX4" fmla="*/ 1828800 w 3657600"/>
                <a:gd name="connsiteY4" fmla="*/ 2133606 h 3657600"/>
                <a:gd name="connsiteX5" fmla="*/ 1828800 w 3657600"/>
                <a:gd name="connsiteY5" fmla="*/ 2743200 h 3657600"/>
                <a:gd name="connsiteX6" fmla="*/ 914400 w 3657600"/>
                <a:gd name="connsiteY6" fmla="*/ 3657600 h 3657600"/>
                <a:gd name="connsiteX7" fmla="*/ 0 w 3657600"/>
                <a:gd name="connsiteY7" fmla="*/ 2743200 h 3657600"/>
                <a:gd name="connsiteX8" fmla="*/ 914400 w 3657600"/>
                <a:gd name="connsiteY8" fmla="*/ 1828800 h 3657600"/>
                <a:gd name="connsiteX9" fmla="*/ 1523994 w 3657600"/>
                <a:gd name="connsiteY9" fmla="*/ 1828800 h 3657600"/>
                <a:gd name="connsiteX10" fmla="*/ 1828800 w 3657600"/>
                <a:gd name="connsiteY10" fmla="*/ 1523994 h 3657600"/>
                <a:gd name="connsiteX11" fmla="*/ 1828800 w 3657600"/>
                <a:gd name="connsiteY11" fmla="*/ 914400 h 3657600"/>
                <a:gd name="connsiteX12" fmla="*/ 2743200 w 3657600"/>
                <a:gd name="connsiteY12" fmla="*/ 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57600" h="3657600">
                  <a:moveTo>
                    <a:pt x="2743200" y="0"/>
                  </a:moveTo>
                  <a:cubicBezTo>
                    <a:pt x="3248209" y="0"/>
                    <a:pt x="3657600" y="409391"/>
                    <a:pt x="3657600" y="914400"/>
                  </a:cubicBezTo>
                  <a:cubicBezTo>
                    <a:pt x="3657600" y="1419409"/>
                    <a:pt x="3248209" y="1828800"/>
                    <a:pt x="2743200" y="1828800"/>
                  </a:cubicBezTo>
                  <a:lnTo>
                    <a:pt x="2133606" y="1828800"/>
                  </a:lnTo>
                  <a:cubicBezTo>
                    <a:pt x="1965266" y="1828800"/>
                    <a:pt x="1828800" y="1965266"/>
                    <a:pt x="1828800" y="2133606"/>
                  </a:cubicBezTo>
                  <a:lnTo>
                    <a:pt x="1828800" y="2743200"/>
                  </a:lnTo>
                  <a:cubicBezTo>
                    <a:pt x="1828800" y="3248209"/>
                    <a:pt x="1419409" y="3657600"/>
                    <a:pt x="914400" y="3657600"/>
                  </a:cubicBezTo>
                  <a:cubicBezTo>
                    <a:pt x="409391" y="3657600"/>
                    <a:pt x="0" y="3248209"/>
                    <a:pt x="0" y="2743200"/>
                  </a:cubicBezTo>
                  <a:cubicBezTo>
                    <a:pt x="0" y="2238191"/>
                    <a:pt x="409391" y="1828800"/>
                    <a:pt x="914400" y="1828800"/>
                  </a:cubicBezTo>
                  <a:lnTo>
                    <a:pt x="1523994" y="1828800"/>
                  </a:lnTo>
                  <a:cubicBezTo>
                    <a:pt x="1692334" y="1828800"/>
                    <a:pt x="1828800" y="1692334"/>
                    <a:pt x="1828800" y="1523994"/>
                  </a:cubicBezTo>
                  <a:lnTo>
                    <a:pt x="1828800" y="914400"/>
                  </a:lnTo>
                  <a:cubicBezTo>
                    <a:pt x="1828800" y="409391"/>
                    <a:pt x="2238191" y="0"/>
                    <a:pt x="274320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IN" sz="1600" err="1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E457DD1D-3C87-DECD-8CAC-D53C134D52E5}"/>
                </a:ext>
              </a:extLst>
            </p:cNvPr>
            <p:cNvSpPr/>
            <p:nvPr/>
          </p:nvSpPr>
          <p:spPr>
            <a:xfrm>
              <a:off x="279277" y="1600200"/>
              <a:ext cx="1828800" cy="182880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IN" sz="1600" err="1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5C3EFF17-6B4E-FACA-29E6-6C0FADBF5276}"/>
                </a:ext>
              </a:extLst>
            </p:cNvPr>
            <p:cNvSpPr/>
            <p:nvPr/>
          </p:nvSpPr>
          <p:spPr>
            <a:xfrm>
              <a:off x="2539257" y="3882483"/>
              <a:ext cx="1828800" cy="182880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IN" sz="1600" err="1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AB07730-9FF3-8656-41F1-C48A2ED0B5D1}"/>
              </a:ext>
            </a:extLst>
          </p:cNvPr>
          <p:cNvGrpSpPr/>
          <p:nvPr/>
        </p:nvGrpSpPr>
        <p:grpSpPr>
          <a:xfrm rot="16200000">
            <a:off x="7025560" y="1386976"/>
            <a:ext cx="4572000" cy="4572000"/>
            <a:chOff x="78353" y="1386976"/>
            <a:chExt cx="4572000" cy="4572000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BA95805-EE0F-7EA6-9320-2D512C40C6BE}"/>
                </a:ext>
              </a:extLst>
            </p:cNvPr>
            <p:cNvSpPr/>
            <p:nvPr/>
          </p:nvSpPr>
          <p:spPr>
            <a:xfrm rot="5400000">
              <a:off x="78353" y="1386976"/>
              <a:ext cx="4572000" cy="4572000"/>
            </a:xfrm>
            <a:custGeom>
              <a:avLst/>
              <a:gdLst>
                <a:gd name="connsiteX0" fmla="*/ 2743200 w 3657600"/>
                <a:gd name="connsiteY0" fmla="*/ 0 h 3657600"/>
                <a:gd name="connsiteX1" fmla="*/ 3657600 w 3657600"/>
                <a:gd name="connsiteY1" fmla="*/ 914400 h 3657600"/>
                <a:gd name="connsiteX2" fmla="*/ 2743200 w 3657600"/>
                <a:gd name="connsiteY2" fmla="*/ 1828800 h 3657600"/>
                <a:gd name="connsiteX3" fmla="*/ 2133606 w 3657600"/>
                <a:gd name="connsiteY3" fmla="*/ 1828800 h 3657600"/>
                <a:gd name="connsiteX4" fmla="*/ 1828800 w 3657600"/>
                <a:gd name="connsiteY4" fmla="*/ 2133606 h 3657600"/>
                <a:gd name="connsiteX5" fmla="*/ 1828800 w 3657600"/>
                <a:gd name="connsiteY5" fmla="*/ 2743200 h 3657600"/>
                <a:gd name="connsiteX6" fmla="*/ 914400 w 3657600"/>
                <a:gd name="connsiteY6" fmla="*/ 3657600 h 3657600"/>
                <a:gd name="connsiteX7" fmla="*/ 0 w 3657600"/>
                <a:gd name="connsiteY7" fmla="*/ 2743200 h 3657600"/>
                <a:gd name="connsiteX8" fmla="*/ 914400 w 3657600"/>
                <a:gd name="connsiteY8" fmla="*/ 1828800 h 3657600"/>
                <a:gd name="connsiteX9" fmla="*/ 1523994 w 3657600"/>
                <a:gd name="connsiteY9" fmla="*/ 1828800 h 3657600"/>
                <a:gd name="connsiteX10" fmla="*/ 1828800 w 3657600"/>
                <a:gd name="connsiteY10" fmla="*/ 1523994 h 3657600"/>
                <a:gd name="connsiteX11" fmla="*/ 1828800 w 3657600"/>
                <a:gd name="connsiteY11" fmla="*/ 914400 h 3657600"/>
                <a:gd name="connsiteX12" fmla="*/ 2743200 w 3657600"/>
                <a:gd name="connsiteY12" fmla="*/ 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57600" h="3657600">
                  <a:moveTo>
                    <a:pt x="2743200" y="0"/>
                  </a:moveTo>
                  <a:cubicBezTo>
                    <a:pt x="3248209" y="0"/>
                    <a:pt x="3657600" y="409391"/>
                    <a:pt x="3657600" y="914400"/>
                  </a:cubicBezTo>
                  <a:cubicBezTo>
                    <a:pt x="3657600" y="1419409"/>
                    <a:pt x="3248209" y="1828800"/>
                    <a:pt x="2743200" y="1828800"/>
                  </a:cubicBezTo>
                  <a:lnTo>
                    <a:pt x="2133606" y="1828800"/>
                  </a:lnTo>
                  <a:cubicBezTo>
                    <a:pt x="1965266" y="1828800"/>
                    <a:pt x="1828800" y="1965266"/>
                    <a:pt x="1828800" y="2133606"/>
                  </a:cubicBezTo>
                  <a:lnTo>
                    <a:pt x="1828800" y="2743200"/>
                  </a:lnTo>
                  <a:cubicBezTo>
                    <a:pt x="1828800" y="3248209"/>
                    <a:pt x="1419409" y="3657600"/>
                    <a:pt x="914400" y="3657600"/>
                  </a:cubicBezTo>
                  <a:cubicBezTo>
                    <a:pt x="409391" y="3657600"/>
                    <a:pt x="0" y="3248209"/>
                    <a:pt x="0" y="2743200"/>
                  </a:cubicBezTo>
                  <a:cubicBezTo>
                    <a:pt x="0" y="2238191"/>
                    <a:pt x="409391" y="1828800"/>
                    <a:pt x="914400" y="1828800"/>
                  </a:cubicBezTo>
                  <a:lnTo>
                    <a:pt x="1523994" y="1828800"/>
                  </a:lnTo>
                  <a:cubicBezTo>
                    <a:pt x="1692334" y="1828800"/>
                    <a:pt x="1828800" y="1692334"/>
                    <a:pt x="1828800" y="1523994"/>
                  </a:cubicBezTo>
                  <a:lnTo>
                    <a:pt x="1828800" y="914400"/>
                  </a:lnTo>
                  <a:cubicBezTo>
                    <a:pt x="1828800" y="409391"/>
                    <a:pt x="2238191" y="0"/>
                    <a:pt x="274320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200"/>
                </a:spcBef>
              </a:pPr>
              <a:endParaRPr lang="en-IN" sz="1600" err="1">
                <a:ea typeface="Calibri"/>
                <a:cs typeface="Calibri"/>
              </a:endParaRPr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F51DC222-3C32-E118-D5FA-A02118352760}"/>
                </a:ext>
              </a:extLst>
            </p:cNvPr>
            <p:cNvSpPr/>
            <p:nvPr/>
          </p:nvSpPr>
          <p:spPr>
            <a:xfrm>
              <a:off x="279277" y="1600200"/>
              <a:ext cx="1828800" cy="182880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IN" sz="1600" err="1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150C3B87-3EDD-0513-6599-A470612AD982}"/>
                </a:ext>
              </a:extLst>
            </p:cNvPr>
            <p:cNvSpPr/>
            <p:nvPr/>
          </p:nvSpPr>
          <p:spPr>
            <a:xfrm>
              <a:off x="2608329" y="3930364"/>
              <a:ext cx="1828800" cy="182880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spcBef>
                  <a:spcPts val="200"/>
                </a:spcBef>
                <a:buFont typeface="Calibri" panose="020F0502020204030204" pitchFamily="34" charset="0"/>
                <a:buChar char="▪"/>
              </a:pPr>
              <a:endParaRPr lang="en-IN" sz="1600" err="1"/>
            </a:p>
          </p:txBody>
        </p:sp>
      </p:grpSp>
      <p:sp>
        <p:nvSpPr>
          <p:cNvPr id="85" name="Aerospace">
            <a:extLst>
              <a:ext uri="{FF2B5EF4-FFF2-40B4-BE49-F238E27FC236}">
                <a16:creationId xmlns:a16="http://schemas.microsoft.com/office/drawing/2014/main" id="{0D4AC5D9-6721-924F-AD47-832242F06FF7}"/>
              </a:ext>
            </a:extLst>
          </p:cNvPr>
          <p:cNvSpPr txBox="1"/>
          <p:nvPr/>
        </p:nvSpPr>
        <p:spPr>
          <a:xfrm>
            <a:off x="390293" y="3929251"/>
            <a:ext cx="1717784" cy="9489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IN" sz="1600"/>
              <a:t>Aerospace-grade manufacturers in global hubs (California, Toulouse, Bangalore).</a:t>
            </a:r>
          </a:p>
          <a:p>
            <a:pPr marL="180000" indent="-180000">
              <a:spcBef>
                <a:spcPts val="2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endParaRPr lang="en-IN" sz="1600"/>
          </a:p>
        </p:txBody>
      </p:sp>
      <p:sp>
        <p:nvSpPr>
          <p:cNvPr id="84" name="Design and ManTextBox 83">
            <a:extLst>
              <a:ext uri="{FF2B5EF4-FFF2-40B4-BE49-F238E27FC236}">
                <a16:creationId xmlns:a16="http://schemas.microsoft.com/office/drawing/2014/main" id="{5B702D66-2F9B-2B94-1794-95CCBC3C95A7}"/>
              </a:ext>
            </a:extLst>
          </p:cNvPr>
          <p:cNvSpPr txBox="1"/>
          <p:nvPr/>
        </p:nvSpPr>
        <p:spPr>
          <a:xfrm>
            <a:off x="478365" y="2152186"/>
            <a:ext cx="206089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/>
              <a:t>Design &amp; Manufacturing</a:t>
            </a:r>
            <a:endParaRPr lang="en-IN"/>
          </a:p>
        </p:txBody>
      </p:sp>
      <p:sp>
        <p:nvSpPr>
          <p:cNvPr id="87" name="Maintance">
            <a:extLst>
              <a:ext uri="{FF2B5EF4-FFF2-40B4-BE49-F238E27FC236}">
                <a16:creationId xmlns:a16="http://schemas.microsoft.com/office/drawing/2014/main" id="{6E851FAC-24D5-1E40-164A-BC25DA380420}"/>
              </a:ext>
            </a:extLst>
          </p:cNvPr>
          <p:cNvSpPr txBox="1"/>
          <p:nvPr/>
        </p:nvSpPr>
        <p:spPr>
          <a:xfrm>
            <a:off x="2827241" y="4403738"/>
            <a:ext cx="1457881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/>
              <a:t>Maintenance &amp; Reusability</a:t>
            </a:r>
            <a:endParaRPr lang="en-IN"/>
          </a:p>
        </p:txBody>
      </p:sp>
      <p:sp>
        <p:nvSpPr>
          <p:cNvPr id="89" name="DevelopTextBox 88">
            <a:extLst>
              <a:ext uri="{FF2B5EF4-FFF2-40B4-BE49-F238E27FC236}">
                <a16:creationId xmlns:a16="http://schemas.microsoft.com/office/drawing/2014/main" id="{E3F3CF0F-D6F3-2112-AB2F-8E8B84E6852B}"/>
              </a:ext>
            </a:extLst>
          </p:cNvPr>
          <p:cNvSpPr txBox="1"/>
          <p:nvPr/>
        </p:nvSpPr>
        <p:spPr>
          <a:xfrm>
            <a:off x="2539257" y="1669272"/>
            <a:ext cx="1957343" cy="7643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IN" sz="1600"/>
              <a:t>Develop MRO systems to ensure pods can be serviced and reused safely.</a:t>
            </a:r>
          </a:p>
          <a:p>
            <a:pPr marL="180000" indent="-180000">
              <a:spcBef>
                <a:spcPts val="2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endParaRPr lang="en-IN" sz="1600" err="1"/>
          </a:p>
        </p:txBody>
      </p:sp>
      <p:sp>
        <p:nvSpPr>
          <p:cNvPr id="91" name="PrototypinhTextBox 90">
            <a:extLst>
              <a:ext uri="{FF2B5EF4-FFF2-40B4-BE49-F238E27FC236}">
                <a16:creationId xmlns:a16="http://schemas.microsoft.com/office/drawing/2014/main" id="{24B0D902-6210-E10F-5785-6C103319C21A}"/>
              </a:ext>
            </a:extLst>
          </p:cNvPr>
          <p:cNvSpPr txBox="1"/>
          <p:nvPr/>
        </p:nvSpPr>
        <p:spPr>
          <a:xfrm>
            <a:off x="5211189" y="2191434"/>
            <a:ext cx="1368175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b="1"/>
              <a:t>Prototyping &amp; Testing</a:t>
            </a:r>
            <a:endParaRPr lang="en-IN" err="1"/>
          </a:p>
        </p:txBody>
      </p:sp>
      <p:sp>
        <p:nvSpPr>
          <p:cNvPr id="93" name="Small ScaleTextBox 92">
            <a:extLst>
              <a:ext uri="{FF2B5EF4-FFF2-40B4-BE49-F238E27FC236}">
                <a16:creationId xmlns:a16="http://schemas.microsoft.com/office/drawing/2014/main" id="{F1E1B472-334C-33DE-6951-8F1297C9E853}"/>
              </a:ext>
            </a:extLst>
          </p:cNvPr>
          <p:cNvSpPr txBox="1"/>
          <p:nvPr/>
        </p:nvSpPr>
        <p:spPr>
          <a:xfrm>
            <a:off x="4782536" y="3988240"/>
            <a:ext cx="2208996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lvl="1" indent="0">
              <a:buNone/>
            </a:pPr>
            <a:r>
              <a:rPr lang="en-IN" sz="1600"/>
              <a:t>Small-scale 3D-printed models using real aerospace materials.</a:t>
            </a:r>
          </a:p>
        </p:txBody>
      </p:sp>
      <p:sp>
        <p:nvSpPr>
          <p:cNvPr id="95" name="System IntergrationTextBox 94">
            <a:extLst>
              <a:ext uri="{FF2B5EF4-FFF2-40B4-BE49-F238E27FC236}">
                <a16:creationId xmlns:a16="http://schemas.microsoft.com/office/drawing/2014/main" id="{2B655B5D-1D51-1B9F-F511-97CEA7A24E85}"/>
              </a:ext>
            </a:extLst>
          </p:cNvPr>
          <p:cNvSpPr txBox="1"/>
          <p:nvPr/>
        </p:nvSpPr>
        <p:spPr>
          <a:xfrm>
            <a:off x="7546412" y="4496072"/>
            <a:ext cx="1880580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b="1">
                <a:ea typeface="Calibri"/>
                <a:cs typeface="Calibri"/>
              </a:rPr>
              <a:t>System Integration</a:t>
            </a:r>
          </a:p>
        </p:txBody>
      </p:sp>
      <p:sp>
        <p:nvSpPr>
          <p:cNvPr id="98" name="ResearchTextBox 97">
            <a:extLst>
              <a:ext uri="{FF2B5EF4-FFF2-40B4-BE49-F238E27FC236}">
                <a16:creationId xmlns:a16="http://schemas.microsoft.com/office/drawing/2014/main" id="{F2A3D34C-38FC-AB62-625A-0ED22E152A6D}"/>
              </a:ext>
            </a:extLst>
          </p:cNvPr>
          <p:cNvSpPr txBox="1"/>
          <p:nvPr/>
        </p:nvSpPr>
        <p:spPr>
          <a:xfrm>
            <a:off x="9797911" y="2191434"/>
            <a:ext cx="190930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/>
              <a:t>Research &amp; Development</a:t>
            </a:r>
            <a:endParaRPr lang="en-IN"/>
          </a:p>
        </p:txBody>
      </p:sp>
      <p:sp>
        <p:nvSpPr>
          <p:cNvPr id="100" name="InnovateTextBox 99">
            <a:extLst>
              <a:ext uri="{FF2B5EF4-FFF2-40B4-BE49-F238E27FC236}">
                <a16:creationId xmlns:a16="http://schemas.microsoft.com/office/drawing/2014/main" id="{D2A18213-EE72-3EC0-F3A3-30EDC7ACC18E}"/>
              </a:ext>
            </a:extLst>
          </p:cNvPr>
          <p:cNvSpPr txBox="1"/>
          <p:nvPr/>
        </p:nvSpPr>
        <p:spPr>
          <a:xfrm>
            <a:off x="9550218" y="3775008"/>
            <a:ext cx="23833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>
              <a:buNone/>
            </a:pPr>
            <a:r>
              <a:rPr lang="en-IN" sz="1600"/>
              <a:t>Innovate lightweight structures, radiation protection, and hybrid cargo and crew systems with university collaboration.</a:t>
            </a:r>
          </a:p>
        </p:txBody>
      </p:sp>
      <p:sp>
        <p:nvSpPr>
          <p:cNvPr id="6" name="TextBox 5 system integration">
            <a:extLst>
              <a:ext uri="{FF2B5EF4-FFF2-40B4-BE49-F238E27FC236}">
                <a16:creationId xmlns:a16="http://schemas.microsoft.com/office/drawing/2014/main" id="{4BE05477-3A1F-911C-8C27-5E91DFACEDF6}"/>
              </a:ext>
            </a:extLst>
          </p:cNvPr>
          <p:cNvSpPr txBox="1"/>
          <p:nvPr/>
        </p:nvSpPr>
        <p:spPr>
          <a:xfrm>
            <a:off x="7551442" y="1665103"/>
            <a:ext cx="139410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600">
                <a:ea typeface="Calibri"/>
                <a:cs typeface="Calibri"/>
              </a:rPr>
              <a:t>System integration with ITS. Engineering and software coordination comes into life.</a:t>
            </a:r>
          </a:p>
        </p:txBody>
      </p:sp>
    </p:spTree>
    <p:extLst>
      <p:ext uri="{BB962C8B-B14F-4D97-AF65-F5344CB8AC3E}">
        <p14:creationId xmlns:p14="http://schemas.microsoft.com/office/powerpoint/2010/main" val="275638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4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1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8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9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5"/>
                  </p:tgtEl>
                </p:cond>
              </p:nextCondLst>
            </p:seq>
          </p:childTnLst>
        </p:cTn>
      </p:par>
    </p:tnLst>
    <p:bldLst>
      <p:bldP spid="85" grpId="0"/>
      <p:bldP spid="89" grpId="0"/>
      <p:bldP spid="93" grpId="0"/>
      <p:bldP spid="100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3F498F-533B-8077-566A-4243F3606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10.07.2025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CD8601-FC68-0D02-743D-A06A4D33E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/>
              <a:t>Reusable pods for Interplanetary Travel System@HSB © Vandana Chegondi</a:t>
            </a:r>
            <a:endParaRPr lang="de-DE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1BF2B-1DBB-98A6-F3A5-7A191FF8E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9A906F2-6321-9787-ACDE-25EB5111316F}"/>
              </a:ext>
            </a:extLst>
          </p:cNvPr>
          <p:cNvSpPr/>
          <p:nvPr/>
        </p:nvSpPr>
        <p:spPr>
          <a:xfrm>
            <a:off x="647875" y="813524"/>
            <a:ext cx="2317276" cy="52187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IN" sz="1600" err="1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220ACE-7FE9-3950-56EB-4C680D28921C}"/>
              </a:ext>
            </a:extLst>
          </p:cNvPr>
          <p:cNvSpPr/>
          <p:nvPr/>
        </p:nvSpPr>
        <p:spPr>
          <a:xfrm>
            <a:off x="2839530" y="825700"/>
            <a:ext cx="2317276" cy="52187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r>
              <a:rPr lang="en-IN" sz="1600"/>
              <a:t>Multi-Purpose Configuration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A018FBC-3F8C-FF38-74C4-238F8240CCBA}"/>
              </a:ext>
            </a:extLst>
          </p:cNvPr>
          <p:cNvSpPr/>
          <p:nvPr/>
        </p:nvSpPr>
        <p:spPr>
          <a:xfrm>
            <a:off x="5002494" y="813525"/>
            <a:ext cx="2317276" cy="52187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IN" sz="1600" err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19D2146-3EDB-C45B-9A7D-B73BB02D6E69}"/>
              </a:ext>
            </a:extLst>
          </p:cNvPr>
          <p:cNvSpPr/>
          <p:nvPr/>
        </p:nvSpPr>
        <p:spPr>
          <a:xfrm>
            <a:off x="7191070" y="825700"/>
            <a:ext cx="2317276" cy="52187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IN" sz="1600" err="1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23C224A-3990-3D0E-B374-5D15F128D7F6}"/>
              </a:ext>
            </a:extLst>
          </p:cNvPr>
          <p:cNvSpPr/>
          <p:nvPr/>
        </p:nvSpPr>
        <p:spPr>
          <a:xfrm>
            <a:off x="9251187" y="837875"/>
            <a:ext cx="2317276" cy="52187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IN" sz="1600" err="1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BFC7139-98C4-244D-0FF0-C650FE39E966}"/>
              </a:ext>
            </a:extLst>
          </p:cNvPr>
          <p:cNvSpPr/>
          <p:nvPr/>
        </p:nvSpPr>
        <p:spPr>
          <a:xfrm>
            <a:off x="2870583" y="1273473"/>
            <a:ext cx="394898" cy="475373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en-US" sz="2000">
                <a:solidFill>
                  <a:schemeClr val="tx1"/>
                </a:solidFill>
              </a:rPr>
              <a:t>2</a:t>
            </a:r>
            <a:endParaRPr lang="en-IN" sz="2000" err="1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83D4D9A-D517-2762-6DC0-DA1E7F0D0662}"/>
              </a:ext>
            </a:extLst>
          </p:cNvPr>
          <p:cNvSpPr/>
          <p:nvPr/>
        </p:nvSpPr>
        <p:spPr>
          <a:xfrm>
            <a:off x="5028106" y="1339949"/>
            <a:ext cx="394898" cy="47537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en-US" sz="2000">
                <a:solidFill>
                  <a:schemeClr val="tx1"/>
                </a:solidFill>
              </a:rPr>
              <a:t>3</a:t>
            </a:r>
            <a:endParaRPr lang="en-IN" sz="2000" err="1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1985334-67FD-F631-84F3-6EA49542868D}"/>
              </a:ext>
            </a:extLst>
          </p:cNvPr>
          <p:cNvSpPr/>
          <p:nvPr/>
        </p:nvSpPr>
        <p:spPr>
          <a:xfrm>
            <a:off x="7207382" y="1339946"/>
            <a:ext cx="394898" cy="475373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en-US" sz="2000">
                <a:solidFill>
                  <a:schemeClr val="tx1"/>
                </a:solidFill>
              </a:rPr>
              <a:t>4</a:t>
            </a:r>
            <a:endParaRPr lang="en-IN" sz="2000" err="1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97A20A8-A55C-BE3A-FA02-C0371E90DF91}"/>
              </a:ext>
            </a:extLst>
          </p:cNvPr>
          <p:cNvSpPr/>
          <p:nvPr/>
        </p:nvSpPr>
        <p:spPr>
          <a:xfrm>
            <a:off x="9285285" y="1339947"/>
            <a:ext cx="394898" cy="47537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en-US" sz="2000">
                <a:solidFill>
                  <a:schemeClr val="tx1"/>
                </a:solidFill>
              </a:rPr>
              <a:t>5</a:t>
            </a:r>
            <a:endParaRPr lang="en-IN" sz="2000" err="1">
              <a:solidFill>
                <a:schemeClr val="tx1"/>
              </a:solidFill>
            </a:endParaRPr>
          </a:p>
        </p:txBody>
      </p:sp>
      <p:pic>
        <p:nvPicPr>
          <p:cNvPr id="23" name="Picture 22" descr="A green arrows in a circle&#10;&#10;AI-generated content may be incorrect.">
            <a:extLst>
              <a:ext uri="{FF2B5EF4-FFF2-40B4-BE49-F238E27FC236}">
                <a16:creationId xmlns:a16="http://schemas.microsoft.com/office/drawing/2014/main" id="{7C1BCC1E-8B4D-28FF-F874-E9F5DDD4A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045" y="1995349"/>
            <a:ext cx="754853" cy="847404"/>
          </a:xfrm>
          <a:prstGeom prst="rect">
            <a:avLst/>
          </a:prstGeom>
        </p:spPr>
      </p:pic>
      <p:pic>
        <p:nvPicPr>
          <p:cNvPr id="24" name="Picture 23" descr="A group of colorful circles&#10;&#10;AI-generated content may be incorrect.">
            <a:extLst>
              <a:ext uri="{FF2B5EF4-FFF2-40B4-BE49-F238E27FC236}">
                <a16:creationId xmlns:a16="http://schemas.microsoft.com/office/drawing/2014/main" id="{E079C832-12D8-ABBD-4983-7812E8E75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537" y="1947916"/>
            <a:ext cx="754853" cy="847404"/>
          </a:xfrm>
          <a:prstGeom prst="rect">
            <a:avLst/>
          </a:prstGeom>
        </p:spPr>
      </p:pic>
      <p:pic>
        <p:nvPicPr>
          <p:cNvPr id="25" name="Picture 24" descr="A red and blue airplane&#10;&#10;AI-generated content may be incorrect.">
            <a:extLst>
              <a:ext uri="{FF2B5EF4-FFF2-40B4-BE49-F238E27FC236}">
                <a16:creationId xmlns:a16="http://schemas.microsoft.com/office/drawing/2014/main" id="{30B70ECD-8DDF-CE1D-D8F8-2903DE654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926" y="1995349"/>
            <a:ext cx="754853" cy="847404"/>
          </a:xfrm>
          <a:prstGeom prst="rect">
            <a:avLst/>
          </a:prstGeom>
        </p:spPr>
      </p:pic>
      <p:pic>
        <p:nvPicPr>
          <p:cNvPr id="26" name="Picture 25" descr="A yellow and grey gear with a yellow hard hat&#10;&#10;AI-generated content may be incorrect.">
            <a:extLst>
              <a:ext uri="{FF2B5EF4-FFF2-40B4-BE49-F238E27FC236}">
                <a16:creationId xmlns:a16="http://schemas.microsoft.com/office/drawing/2014/main" id="{F32F2232-8DAF-EFC8-8EA4-FE5A1526A3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5679" y="1995349"/>
            <a:ext cx="754853" cy="847404"/>
          </a:xfrm>
          <a:prstGeom prst="rect">
            <a:avLst/>
          </a:prstGeom>
        </p:spPr>
      </p:pic>
      <p:pic>
        <p:nvPicPr>
          <p:cNvPr id="27" name="Picture 2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F4B5992-D548-0FE0-B453-0FFFFD1A95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0130" y="1995349"/>
            <a:ext cx="754853" cy="84740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AB67C5B-8673-136D-91C0-0E0007A31B2D}"/>
              </a:ext>
            </a:extLst>
          </p:cNvPr>
          <p:cNvSpPr txBox="1"/>
          <p:nvPr/>
        </p:nvSpPr>
        <p:spPr>
          <a:xfrm>
            <a:off x="1074626" y="3299072"/>
            <a:ext cx="1292006" cy="5796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en-IN" sz="1600" b="1"/>
              <a:t>Reusability = Cost Savings</a:t>
            </a:r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en-IN" sz="1600"/>
              <a:t> 1. Multiple missions</a:t>
            </a:r>
            <a:endParaRPr lang="en-IN" sz="1600" b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898047-D487-DE61-F56C-E44AC4585A54}"/>
              </a:ext>
            </a:extLst>
          </p:cNvPr>
          <p:cNvSpPr txBox="1"/>
          <p:nvPr/>
        </p:nvSpPr>
        <p:spPr>
          <a:xfrm>
            <a:off x="3106406" y="3225110"/>
            <a:ext cx="1543257" cy="7643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en-IN" sz="1600" b="1"/>
              <a:t>Multi-Purpose Configuration</a:t>
            </a:r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en-IN" sz="1600"/>
              <a:t>1</a:t>
            </a:r>
            <a:r>
              <a:rPr lang="en-IN" sz="1600" b="1"/>
              <a:t>. </a:t>
            </a:r>
            <a:r>
              <a:rPr lang="en-IN" sz="1600"/>
              <a:t>Flexible for Cargo, crew and Hybrid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A6FF2D-B4B0-1BDC-D79A-82241919A60B}"/>
              </a:ext>
            </a:extLst>
          </p:cNvPr>
          <p:cNvSpPr txBox="1"/>
          <p:nvPr/>
        </p:nvSpPr>
        <p:spPr>
          <a:xfrm>
            <a:off x="5311294" y="3365711"/>
            <a:ext cx="1610965" cy="394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en-IN" sz="1600" b="1"/>
              <a:t>Seamless ITS Integration</a:t>
            </a:r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en-IN" sz="1600"/>
              <a:t>1.  Fully compatible</a:t>
            </a:r>
            <a:endParaRPr lang="en-IN" sz="1600" b="1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87BC54-79A1-884F-DA71-77BB1A349CC8}"/>
              </a:ext>
            </a:extLst>
          </p:cNvPr>
          <p:cNvSpPr txBox="1"/>
          <p:nvPr/>
        </p:nvSpPr>
        <p:spPr>
          <a:xfrm>
            <a:off x="7602280" y="3267019"/>
            <a:ext cx="1548392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IN" sz="1600" b="1"/>
              <a:t>Engineered for Harsh Environments</a:t>
            </a:r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en-IN" sz="1600"/>
              <a:t>1. Safe</a:t>
            </a:r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en-IN" sz="1600"/>
              <a:t>2. Durable</a:t>
            </a:r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en-IN" sz="1600"/>
              <a:t>3. Lightweight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B150B7-3A51-0040-FF8C-753099C4D64C}"/>
              </a:ext>
            </a:extLst>
          </p:cNvPr>
          <p:cNvSpPr txBox="1"/>
          <p:nvPr/>
        </p:nvSpPr>
        <p:spPr>
          <a:xfrm>
            <a:off x="9695584" y="3244851"/>
            <a:ext cx="1760491" cy="6052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IN" sz="1600" b="1"/>
              <a:t>Accessible &amp; Affordable</a:t>
            </a:r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en-IN" sz="1600"/>
              <a:t>1.     Scalability </a:t>
            </a:r>
          </a:p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en-IN" sz="1600"/>
              <a:t>     2.     Affordability</a:t>
            </a:r>
            <a:endParaRPr lang="en-IN" sz="1600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C9CB1E-9B83-F71A-AB4B-21B8E9AF795D}"/>
              </a:ext>
            </a:extLst>
          </p:cNvPr>
          <p:cNvSpPr txBox="1"/>
          <p:nvPr/>
        </p:nvSpPr>
        <p:spPr>
          <a:xfrm>
            <a:off x="165861" y="46935"/>
            <a:ext cx="6556917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IN" sz="2800" b="1">
                <a:latin typeface="+mj-lt"/>
              </a:rPr>
              <a:t>Value Proposition</a:t>
            </a:r>
            <a:endParaRPr lang="en-IN" sz="2800" b="1">
              <a:solidFill>
                <a:schemeClr val="bg2"/>
              </a:solidFill>
              <a:latin typeface="+mj-lt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2B33123-5A1D-90AB-4460-AFB1D97A9751}"/>
              </a:ext>
            </a:extLst>
          </p:cNvPr>
          <p:cNvSpPr/>
          <p:nvPr/>
        </p:nvSpPr>
        <p:spPr>
          <a:xfrm>
            <a:off x="609793" y="1273473"/>
            <a:ext cx="394898" cy="475373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en-US" sz="2000">
                <a:solidFill>
                  <a:schemeClr val="tx1"/>
                </a:solidFill>
              </a:rPr>
              <a:t>1</a:t>
            </a:r>
            <a:endParaRPr lang="en-IN" sz="200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135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A rocket launching in the sky">
            <a:extLst>
              <a:ext uri="{FF2B5EF4-FFF2-40B4-BE49-F238E27FC236}">
                <a16:creationId xmlns:a16="http://schemas.microsoft.com/office/drawing/2014/main" id="{38CCBD29-D4E7-6B52-9A51-1B5D37F9EDB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91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2761" y="3066"/>
            <a:ext cx="12192000" cy="812241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C9FE53-937E-0E69-7729-26628BF98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10.07.2025</a:t>
            </a:r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D17E6A-F1C1-D769-DD8C-D03FFD639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8948" y="6477021"/>
            <a:ext cx="9074019" cy="168994"/>
          </a:xfrm>
        </p:spPr>
        <p:txBody>
          <a:bodyPr/>
          <a:lstStyle/>
          <a:p>
            <a:r>
              <a:rPr lang="en-US"/>
              <a:t>Reusable pods for Interplanetary Travel </a:t>
            </a:r>
            <a:r>
              <a:rPr lang="en-US" err="1"/>
              <a:t>System@HSB</a:t>
            </a:r>
            <a:r>
              <a:rPr lang="en-US"/>
              <a:t> © Vandana </a:t>
            </a:r>
            <a:r>
              <a:rPr lang="en-US" err="1"/>
              <a:t>Chegondi</a:t>
            </a:r>
            <a:endParaRPr lang="en-US" err="1">
              <a:solidFill>
                <a:srgbClr val="000000"/>
              </a:solidFill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40BADD-C8AF-DFA4-59B7-5F9CD9CD9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49E7BB8D-0F60-55A0-FDB1-D7A3ACCDBCBA}"/>
              </a:ext>
            </a:extLst>
          </p:cNvPr>
          <p:cNvSpPr/>
          <p:nvPr/>
        </p:nvSpPr>
        <p:spPr>
          <a:xfrm>
            <a:off x="798468" y="512238"/>
            <a:ext cx="2743200" cy="2743200"/>
          </a:xfrm>
          <a:prstGeom prst="hexagon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IN" sz="1600" err="1"/>
          </a:p>
        </p:txBody>
      </p:sp>
      <p:sp>
        <p:nvSpPr>
          <p:cNvPr id="30" name="ManufHexagon 29">
            <a:extLst>
              <a:ext uri="{FF2B5EF4-FFF2-40B4-BE49-F238E27FC236}">
                <a16:creationId xmlns:a16="http://schemas.microsoft.com/office/drawing/2014/main" id="{06733C3A-959D-1EEF-D51B-5A75E76CB9CD}"/>
              </a:ext>
            </a:extLst>
          </p:cNvPr>
          <p:cNvSpPr/>
          <p:nvPr/>
        </p:nvSpPr>
        <p:spPr>
          <a:xfrm>
            <a:off x="3541668" y="512238"/>
            <a:ext cx="2743200" cy="2743200"/>
          </a:xfrm>
          <a:prstGeom prst="hexagon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IN" sz="1600" err="1"/>
          </a:p>
        </p:txBody>
      </p:sp>
      <p:sp>
        <p:nvSpPr>
          <p:cNvPr id="31" name="R and DHexagon 30">
            <a:extLst>
              <a:ext uri="{FF2B5EF4-FFF2-40B4-BE49-F238E27FC236}">
                <a16:creationId xmlns:a16="http://schemas.microsoft.com/office/drawing/2014/main" id="{FECAB9BF-A805-E07D-8BF6-C6B385701B69}"/>
              </a:ext>
            </a:extLst>
          </p:cNvPr>
          <p:cNvSpPr/>
          <p:nvPr/>
        </p:nvSpPr>
        <p:spPr>
          <a:xfrm>
            <a:off x="798468" y="3255438"/>
            <a:ext cx="2743200" cy="2743200"/>
          </a:xfrm>
          <a:prstGeom prst="hexagon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IN" sz="1600" err="1"/>
          </a:p>
        </p:txBody>
      </p:sp>
      <p:sp>
        <p:nvSpPr>
          <p:cNvPr id="32" name="Hexagon 31 Marketing">
            <a:extLst>
              <a:ext uri="{FF2B5EF4-FFF2-40B4-BE49-F238E27FC236}">
                <a16:creationId xmlns:a16="http://schemas.microsoft.com/office/drawing/2014/main" id="{AC2633CB-5ACA-019A-04E6-CFEBE33A5C35}"/>
              </a:ext>
            </a:extLst>
          </p:cNvPr>
          <p:cNvSpPr/>
          <p:nvPr/>
        </p:nvSpPr>
        <p:spPr>
          <a:xfrm>
            <a:off x="3541668" y="3255438"/>
            <a:ext cx="2743200" cy="2743200"/>
          </a:xfrm>
          <a:prstGeom prst="hexagon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IN" sz="1600" err="1"/>
          </a:p>
        </p:txBody>
      </p:sp>
      <p:sp>
        <p:nvSpPr>
          <p:cNvPr id="33" name="Materials Hexagon 32">
            <a:extLst>
              <a:ext uri="{FF2B5EF4-FFF2-40B4-BE49-F238E27FC236}">
                <a16:creationId xmlns:a16="http://schemas.microsoft.com/office/drawing/2014/main" id="{BE68FE49-44A4-890D-7D9B-831720BB2145}"/>
              </a:ext>
            </a:extLst>
          </p:cNvPr>
          <p:cNvSpPr/>
          <p:nvPr/>
        </p:nvSpPr>
        <p:spPr>
          <a:xfrm>
            <a:off x="1027068" y="817903"/>
            <a:ext cx="2286000" cy="2286000"/>
          </a:xfrm>
          <a:prstGeom prst="hexagon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endParaRPr lang="en-IN" sz="1600">
              <a:solidFill>
                <a:schemeClr val="tx1"/>
              </a:solidFill>
            </a:endParaRPr>
          </a:p>
          <a:p>
            <a:pPr algn="ctr">
              <a:spcBef>
                <a:spcPts val="200"/>
              </a:spcBef>
            </a:pPr>
            <a:endParaRPr lang="en-IN" sz="1600">
              <a:solidFill>
                <a:schemeClr val="tx1"/>
              </a:solidFill>
            </a:endParaRPr>
          </a:p>
          <a:p>
            <a:pPr algn="ctr">
              <a:spcBef>
                <a:spcPts val="200"/>
              </a:spcBef>
            </a:pPr>
            <a:r>
              <a:rPr lang="en-IN" sz="1600">
                <a:solidFill>
                  <a:schemeClr val="tx1"/>
                </a:solidFill>
              </a:rPr>
              <a:t>Materials &amp; Components</a:t>
            </a:r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D77CB70A-D661-32B4-9429-84ED0DF21E3F}"/>
              </a:ext>
            </a:extLst>
          </p:cNvPr>
          <p:cNvSpPr/>
          <p:nvPr/>
        </p:nvSpPr>
        <p:spPr>
          <a:xfrm>
            <a:off x="3770267" y="817903"/>
            <a:ext cx="2227133" cy="2286000"/>
          </a:xfrm>
          <a:prstGeom prst="hexagon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endParaRPr lang="en-IN" sz="1600">
              <a:solidFill>
                <a:schemeClr val="tx1"/>
              </a:solidFill>
            </a:endParaRPr>
          </a:p>
          <a:p>
            <a:pPr algn="ctr">
              <a:spcBef>
                <a:spcPts val="200"/>
              </a:spcBef>
            </a:pPr>
            <a:endParaRPr lang="en-IN" sz="1600">
              <a:solidFill>
                <a:schemeClr val="tx1"/>
              </a:solidFill>
            </a:endParaRPr>
          </a:p>
          <a:p>
            <a:pPr algn="ctr">
              <a:spcBef>
                <a:spcPts val="200"/>
              </a:spcBef>
            </a:pPr>
            <a:r>
              <a:rPr lang="en-IN" sz="1600">
                <a:solidFill>
                  <a:schemeClr val="tx1"/>
                </a:solidFill>
              </a:rPr>
              <a:t>Manufacturing Setup</a:t>
            </a:r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0EF4F718-D99D-A9DC-D45D-4829565FA2CD}"/>
              </a:ext>
            </a:extLst>
          </p:cNvPr>
          <p:cNvSpPr/>
          <p:nvPr/>
        </p:nvSpPr>
        <p:spPr>
          <a:xfrm>
            <a:off x="1027068" y="3529361"/>
            <a:ext cx="2286000" cy="2286000"/>
          </a:xfrm>
          <a:prstGeom prst="hexagon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endParaRPr lang="en-IN" sz="1600">
              <a:solidFill>
                <a:schemeClr val="tx1"/>
              </a:solidFill>
            </a:endParaRPr>
          </a:p>
          <a:p>
            <a:pPr algn="ctr">
              <a:spcBef>
                <a:spcPts val="200"/>
              </a:spcBef>
            </a:pPr>
            <a:endParaRPr lang="en-IN" sz="1600">
              <a:solidFill>
                <a:schemeClr val="tx1"/>
              </a:solidFill>
            </a:endParaRPr>
          </a:p>
          <a:p>
            <a:pPr algn="ctr">
              <a:spcBef>
                <a:spcPts val="200"/>
              </a:spcBef>
            </a:pPr>
            <a:r>
              <a:rPr lang="en-IN" sz="1600">
                <a:solidFill>
                  <a:schemeClr val="tx1"/>
                </a:solidFill>
              </a:rPr>
              <a:t>R&amp;D &amp; Prototyping</a:t>
            </a:r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A3147E91-8227-5ABE-0493-EBE20742B2ED}"/>
              </a:ext>
            </a:extLst>
          </p:cNvPr>
          <p:cNvSpPr/>
          <p:nvPr/>
        </p:nvSpPr>
        <p:spPr>
          <a:xfrm>
            <a:off x="3747412" y="3561103"/>
            <a:ext cx="2286000" cy="2286000"/>
          </a:xfrm>
          <a:prstGeom prst="hexagon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endParaRPr lang="en-US" sz="1600">
              <a:solidFill>
                <a:schemeClr val="tx1"/>
              </a:solidFill>
            </a:endParaRPr>
          </a:p>
          <a:p>
            <a:pPr algn="ctr">
              <a:spcBef>
                <a:spcPts val="200"/>
              </a:spcBef>
            </a:pPr>
            <a:endParaRPr lang="en-US" sz="1600">
              <a:solidFill>
                <a:schemeClr val="tx1"/>
              </a:solidFill>
            </a:endParaRPr>
          </a:p>
          <a:p>
            <a:pPr algn="ctr">
              <a:spcBef>
                <a:spcPts val="200"/>
              </a:spcBef>
            </a:pPr>
            <a:r>
              <a:rPr lang="en-US" sz="1600">
                <a:solidFill>
                  <a:schemeClr val="tx1"/>
                </a:solidFill>
              </a:rPr>
              <a:t>Salaries</a:t>
            </a:r>
            <a:endParaRPr lang="en-IN" sz="1600">
              <a:solidFill>
                <a:schemeClr val="tx1"/>
              </a:solidFill>
            </a:endParaRPr>
          </a:p>
        </p:txBody>
      </p:sp>
      <p:sp>
        <p:nvSpPr>
          <p:cNvPr id="37" name="Arrow: Bent 36">
            <a:extLst>
              <a:ext uri="{FF2B5EF4-FFF2-40B4-BE49-F238E27FC236}">
                <a16:creationId xmlns:a16="http://schemas.microsoft.com/office/drawing/2014/main" id="{01254C53-B838-057E-B194-463A55BD102B}"/>
              </a:ext>
            </a:extLst>
          </p:cNvPr>
          <p:cNvSpPr/>
          <p:nvPr/>
        </p:nvSpPr>
        <p:spPr>
          <a:xfrm flipH="1" flipV="1">
            <a:off x="5709933" y="2404827"/>
            <a:ext cx="3757451" cy="1197735"/>
          </a:xfrm>
          <a:prstGeom prst="bentArrow">
            <a:avLst>
              <a:gd name="adj1" fmla="val 25000"/>
              <a:gd name="adj2" fmla="val 28181"/>
              <a:gd name="adj3" fmla="val 25000"/>
              <a:gd name="adj4" fmla="val 43750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IN" sz="1600" err="1">
              <a:solidFill>
                <a:schemeClr val="tx1"/>
              </a:solidFill>
            </a:endParaRPr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0895C814-6A70-98B4-DF72-2FE930702176}"/>
              </a:ext>
            </a:extLst>
          </p:cNvPr>
          <p:cNvSpPr/>
          <p:nvPr/>
        </p:nvSpPr>
        <p:spPr>
          <a:xfrm>
            <a:off x="8224533" y="1690670"/>
            <a:ext cx="3084167" cy="2861455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IN" sz="1600" err="1"/>
          </a:p>
        </p:txBody>
      </p:sp>
      <p:sp>
        <p:nvSpPr>
          <p:cNvPr id="43" name="MissionFlowchart: Connector 42">
            <a:extLst>
              <a:ext uri="{FF2B5EF4-FFF2-40B4-BE49-F238E27FC236}">
                <a16:creationId xmlns:a16="http://schemas.microsoft.com/office/drawing/2014/main" id="{3BCD4F20-5817-E672-5237-3CFF2BF27478}"/>
              </a:ext>
            </a:extLst>
          </p:cNvPr>
          <p:cNvSpPr/>
          <p:nvPr/>
        </p:nvSpPr>
        <p:spPr>
          <a:xfrm>
            <a:off x="8363416" y="1915580"/>
            <a:ext cx="2801516" cy="251365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en-IN" sz="2800" b="1">
                <a:solidFill>
                  <a:schemeClr val="tx1"/>
                </a:solidFill>
              </a:rPr>
              <a:t>Mission Cost Breakdown</a:t>
            </a:r>
            <a:endParaRPr lang="en-IN" sz="2800">
              <a:solidFill>
                <a:schemeClr val="tx1"/>
              </a:solidFill>
            </a:endParaRPr>
          </a:p>
        </p:txBody>
      </p:sp>
      <p:pic>
        <p:nvPicPr>
          <p:cNvPr id="49" name="Picture 48" descr="A person wearing a helmet and holding a gear&#10;&#10;AI-generated content may be incorrect.">
            <a:extLst>
              <a:ext uri="{FF2B5EF4-FFF2-40B4-BE49-F238E27FC236}">
                <a16:creationId xmlns:a16="http://schemas.microsoft.com/office/drawing/2014/main" id="{D3E3C30C-A49C-FED6-2586-B08420406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6068" y="1001180"/>
            <a:ext cx="914400" cy="914400"/>
          </a:xfrm>
          <a:prstGeom prst="rect">
            <a:avLst/>
          </a:prstGeom>
        </p:spPr>
      </p:pic>
      <p:pic>
        <p:nvPicPr>
          <p:cNvPr id="50" name="Picture 49" descr="A purple and blue outline of a paper with a magnifying glass and a gear&#10;&#10;AI-generated content may be incorrect.">
            <a:extLst>
              <a:ext uri="{FF2B5EF4-FFF2-40B4-BE49-F238E27FC236}">
                <a16:creationId xmlns:a16="http://schemas.microsoft.com/office/drawing/2014/main" id="{C85DEB34-EE4F-3744-2271-6B9F95628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0216" y="3712638"/>
            <a:ext cx="914400" cy="914400"/>
          </a:xfrm>
          <a:prstGeom prst="rect">
            <a:avLst/>
          </a:prstGeom>
        </p:spPr>
      </p:pic>
      <p:pic>
        <p:nvPicPr>
          <p:cNvPr id="51" name="Picture 50" descr="A cart with boxes and a gear&#10;&#10;AI-generated content may be incorrect.">
            <a:extLst>
              <a:ext uri="{FF2B5EF4-FFF2-40B4-BE49-F238E27FC236}">
                <a16:creationId xmlns:a16="http://schemas.microsoft.com/office/drawing/2014/main" id="{8743CA16-A248-34C0-2852-42D18A80F6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2868" y="1001180"/>
            <a:ext cx="914400" cy="914400"/>
          </a:xfrm>
          <a:prstGeom prst="rect">
            <a:avLst/>
          </a:prstGeom>
        </p:spPr>
      </p:pic>
      <p:pic>
        <p:nvPicPr>
          <p:cNvPr id="53" name="Picture 52" descr="A hand holding a bag of money&#10;&#10;AI-generated content may be incorrect.">
            <a:extLst>
              <a:ext uri="{FF2B5EF4-FFF2-40B4-BE49-F238E27FC236}">
                <a16:creationId xmlns:a16="http://schemas.microsoft.com/office/drawing/2014/main" id="{89A6A73E-EB00-8E2D-F5B7-5A7999BC0D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6068" y="385503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070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1018">
              <a:schemeClr val="bg1"/>
            </a:gs>
            <a:gs pos="7471">
              <a:schemeClr val="bg1"/>
            </a:gs>
            <a:gs pos="52310">
              <a:schemeClr val="bg1"/>
            </a:gs>
            <a:gs pos="28000">
              <a:schemeClr val="bg2"/>
            </a:gs>
            <a:gs pos="17000">
              <a:schemeClr val="bg1"/>
            </a:gs>
            <a:gs pos="83000">
              <a:schemeClr val="bg1"/>
            </a:gs>
            <a:gs pos="69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6418B9-7F58-A0D2-E42F-837BB3A9D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10.07.2025</a:t>
            </a:r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2A389E-3FD8-4B66-A6B3-7847FA68A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/>
              <a:t>Reusable pods for Interplanetary Travel System@HSB © Vandana Chegondi</a:t>
            </a: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59DF2-6E89-84B9-F596-27998884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876059-4924-9B51-C85B-66BCB9B0A6C3}"/>
              </a:ext>
            </a:extLst>
          </p:cNvPr>
          <p:cNvSpPr txBox="1"/>
          <p:nvPr/>
        </p:nvSpPr>
        <p:spPr>
          <a:xfrm>
            <a:off x="566057" y="359229"/>
            <a:ext cx="8469086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Revenue Streams</a:t>
            </a:r>
            <a:endParaRPr lang="en-IN" sz="2800" b="1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E804538-30BF-80CC-830B-74FDA8DD7B88}"/>
              </a:ext>
            </a:extLst>
          </p:cNvPr>
          <p:cNvSpPr/>
          <p:nvPr/>
        </p:nvSpPr>
        <p:spPr>
          <a:xfrm>
            <a:off x="846171" y="1153885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en-US" sz="2400" b="1">
                <a:solidFill>
                  <a:schemeClr val="tx1"/>
                </a:solidFill>
              </a:rPr>
              <a:t>1</a:t>
            </a:r>
            <a:endParaRPr lang="en-IN" sz="2400" b="1" err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8F6EEEB-6FAF-FE5E-0B73-B9328B74E5DD}"/>
              </a:ext>
            </a:extLst>
          </p:cNvPr>
          <p:cNvSpPr/>
          <p:nvPr/>
        </p:nvSpPr>
        <p:spPr>
          <a:xfrm>
            <a:off x="3149939" y="1153885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en-US" sz="2400" b="1">
                <a:solidFill>
                  <a:schemeClr val="tx1"/>
                </a:solidFill>
              </a:rPr>
              <a:t>2</a:t>
            </a:r>
            <a:endParaRPr lang="en-IN" sz="2400" b="1" err="1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9320F5-FCE5-841E-FC09-FE01C3930125}"/>
              </a:ext>
            </a:extLst>
          </p:cNvPr>
          <p:cNvSpPr/>
          <p:nvPr/>
        </p:nvSpPr>
        <p:spPr>
          <a:xfrm>
            <a:off x="5499699" y="1153885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en-US" sz="2400" b="1">
                <a:solidFill>
                  <a:schemeClr val="tx1"/>
                </a:solidFill>
              </a:rPr>
              <a:t>3</a:t>
            </a:r>
            <a:endParaRPr lang="en-IN" sz="2400" b="1" err="1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F762D0-6B47-4CEF-EE44-7BD20F83C4CB}"/>
              </a:ext>
            </a:extLst>
          </p:cNvPr>
          <p:cNvSpPr/>
          <p:nvPr/>
        </p:nvSpPr>
        <p:spPr>
          <a:xfrm>
            <a:off x="7962668" y="1209984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en-US" sz="2400" b="1">
                <a:solidFill>
                  <a:schemeClr val="tx1"/>
                </a:solidFill>
              </a:rPr>
              <a:t>4</a:t>
            </a:r>
            <a:endParaRPr lang="en-IN" sz="2400" b="1" err="1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97F3FF-F242-3F59-4C6C-4C57D85BA073}"/>
              </a:ext>
            </a:extLst>
          </p:cNvPr>
          <p:cNvSpPr/>
          <p:nvPr/>
        </p:nvSpPr>
        <p:spPr>
          <a:xfrm>
            <a:off x="10531491" y="1153885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en-US" sz="2400" b="1">
                <a:solidFill>
                  <a:schemeClr val="tx1"/>
                </a:solidFill>
              </a:rPr>
              <a:t>5</a:t>
            </a:r>
            <a:endParaRPr lang="en-IN" sz="2400" b="1" err="1">
              <a:solidFill>
                <a:schemeClr val="tx1"/>
              </a:solidFill>
            </a:endParaRPr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EAACD5EE-8A36-3B10-0D27-6D5F856A66ED}"/>
              </a:ext>
            </a:extLst>
          </p:cNvPr>
          <p:cNvSpPr/>
          <p:nvPr/>
        </p:nvSpPr>
        <p:spPr>
          <a:xfrm>
            <a:off x="203913" y="3620763"/>
            <a:ext cx="2198915" cy="1909439"/>
          </a:xfrm>
          <a:prstGeom prst="flowChartConnector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en-IN" sz="1600" b="1">
                <a:solidFill>
                  <a:schemeClr val="tx1"/>
                </a:solidFill>
              </a:rPr>
              <a:t>Government Contracts</a:t>
            </a:r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83B915E3-327E-B9D7-6CA2-F48517DE64D0}"/>
              </a:ext>
            </a:extLst>
          </p:cNvPr>
          <p:cNvSpPr/>
          <p:nvPr/>
        </p:nvSpPr>
        <p:spPr>
          <a:xfrm>
            <a:off x="2507681" y="4297756"/>
            <a:ext cx="2198915" cy="1946802"/>
          </a:xfrm>
          <a:prstGeom prst="flowChartConnector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sz="1600" b="1">
                <a:solidFill>
                  <a:schemeClr val="tx1"/>
                </a:solidFill>
              </a:rPr>
              <a:t>Pod &amp; ITS Leasing</a:t>
            </a:r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ED2598FB-0439-5B5D-3E71-9CD04C03104C}"/>
              </a:ext>
            </a:extLst>
          </p:cNvPr>
          <p:cNvSpPr/>
          <p:nvPr/>
        </p:nvSpPr>
        <p:spPr>
          <a:xfrm>
            <a:off x="7437801" y="4331535"/>
            <a:ext cx="2198915" cy="1909439"/>
          </a:xfrm>
          <a:prstGeom prst="flowChartConnector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sz="1600" b="1">
                <a:solidFill>
                  <a:schemeClr val="tx1"/>
                </a:solidFill>
              </a:rPr>
              <a:t>Specialized Payload Services</a:t>
            </a:r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121D78DE-B7C9-5C21-6584-4353702B4D53}"/>
              </a:ext>
            </a:extLst>
          </p:cNvPr>
          <p:cNvSpPr/>
          <p:nvPr/>
        </p:nvSpPr>
        <p:spPr>
          <a:xfrm>
            <a:off x="9879273" y="3620763"/>
            <a:ext cx="2198915" cy="1909439"/>
          </a:xfrm>
          <a:prstGeom prst="flowChartConnector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sz="1600" b="1">
                <a:solidFill>
                  <a:schemeClr val="tx1"/>
                </a:solidFill>
              </a:rPr>
              <a:t>Research Payload Delivery</a:t>
            </a:r>
          </a:p>
        </p:txBody>
      </p:sp>
      <p:sp>
        <p:nvSpPr>
          <p:cNvPr id="44" name="Arrow: Up-Down 43">
            <a:extLst>
              <a:ext uri="{FF2B5EF4-FFF2-40B4-BE49-F238E27FC236}">
                <a16:creationId xmlns:a16="http://schemas.microsoft.com/office/drawing/2014/main" id="{833A60C1-9D20-11CA-629F-BC878D2A311F}"/>
              </a:ext>
            </a:extLst>
          </p:cNvPr>
          <p:cNvSpPr/>
          <p:nvPr/>
        </p:nvSpPr>
        <p:spPr>
          <a:xfrm>
            <a:off x="3490256" y="2145607"/>
            <a:ext cx="174172" cy="2133601"/>
          </a:xfrm>
          <a:prstGeom prst="up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IN" sz="1600" err="1"/>
          </a:p>
        </p:txBody>
      </p:sp>
      <p:sp>
        <p:nvSpPr>
          <p:cNvPr id="45" name="Arrow: Up-Down 44">
            <a:extLst>
              <a:ext uri="{FF2B5EF4-FFF2-40B4-BE49-F238E27FC236}">
                <a16:creationId xmlns:a16="http://schemas.microsoft.com/office/drawing/2014/main" id="{F511D239-D64E-F3BA-82A9-63897198B880}"/>
              </a:ext>
            </a:extLst>
          </p:cNvPr>
          <p:cNvSpPr/>
          <p:nvPr/>
        </p:nvSpPr>
        <p:spPr>
          <a:xfrm>
            <a:off x="1144678" y="2124384"/>
            <a:ext cx="211705" cy="1440280"/>
          </a:xfrm>
          <a:prstGeom prst="up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IN" sz="1600" err="1"/>
          </a:p>
        </p:txBody>
      </p:sp>
      <p:sp>
        <p:nvSpPr>
          <p:cNvPr id="48" name="Flowchart: Connector 47">
            <a:extLst>
              <a:ext uri="{FF2B5EF4-FFF2-40B4-BE49-F238E27FC236}">
                <a16:creationId xmlns:a16="http://schemas.microsoft.com/office/drawing/2014/main" id="{6102FC02-566E-1CE0-13D2-85AB5DD276E7}"/>
              </a:ext>
            </a:extLst>
          </p:cNvPr>
          <p:cNvSpPr/>
          <p:nvPr/>
        </p:nvSpPr>
        <p:spPr>
          <a:xfrm>
            <a:off x="4903268" y="3620763"/>
            <a:ext cx="2228480" cy="1909439"/>
          </a:xfrm>
          <a:prstGeom prst="flowChartConnector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sz="1600" b="1">
                <a:solidFill>
                  <a:schemeClr val="tx1"/>
                </a:solidFill>
              </a:rPr>
              <a:t>Advertising</a:t>
            </a:r>
          </a:p>
          <a:p>
            <a:pPr algn="ctr"/>
            <a:r>
              <a:rPr lang="en-IN" sz="1600" b="1">
                <a:solidFill>
                  <a:schemeClr val="tx1"/>
                </a:solidFill>
              </a:rPr>
              <a:t>Media</a:t>
            </a:r>
          </a:p>
        </p:txBody>
      </p:sp>
      <p:sp>
        <p:nvSpPr>
          <p:cNvPr id="49" name="Arrow: Up-Down 48">
            <a:extLst>
              <a:ext uri="{FF2B5EF4-FFF2-40B4-BE49-F238E27FC236}">
                <a16:creationId xmlns:a16="http://schemas.microsoft.com/office/drawing/2014/main" id="{4140A89C-FEE9-72C8-F9BC-BE8C87A760DD}"/>
              </a:ext>
            </a:extLst>
          </p:cNvPr>
          <p:cNvSpPr/>
          <p:nvPr/>
        </p:nvSpPr>
        <p:spPr>
          <a:xfrm>
            <a:off x="5911656" y="2150955"/>
            <a:ext cx="211705" cy="1440280"/>
          </a:xfrm>
          <a:prstGeom prst="up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IN" sz="1600" err="1"/>
          </a:p>
        </p:txBody>
      </p:sp>
      <p:sp>
        <p:nvSpPr>
          <p:cNvPr id="50" name="Arrow: Up-Down 49">
            <a:extLst>
              <a:ext uri="{FF2B5EF4-FFF2-40B4-BE49-F238E27FC236}">
                <a16:creationId xmlns:a16="http://schemas.microsoft.com/office/drawing/2014/main" id="{C4A1E283-D23E-C57A-6416-5D1BC9D9307A}"/>
              </a:ext>
            </a:extLst>
          </p:cNvPr>
          <p:cNvSpPr/>
          <p:nvPr/>
        </p:nvSpPr>
        <p:spPr>
          <a:xfrm>
            <a:off x="10882837" y="2124384"/>
            <a:ext cx="211705" cy="1440280"/>
          </a:xfrm>
          <a:prstGeom prst="up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IN" sz="1600" err="1"/>
          </a:p>
        </p:txBody>
      </p:sp>
      <p:sp>
        <p:nvSpPr>
          <p:cNvPr id="51" name="Arrow: Up-Down 50">
            <a:extLst>
              <a:ext uri="{FF2B5EF4-FFF2-40B4-BE49-F238E27FC236}">
                <a16:creationId xmlns:a16="http://schemas.microsoft.com/office/drawing/2014/main" id="{F0CA8C56-6710-1DFD-60F2-8426DB251350}"/>
              </a:ext>
            </a:extLst>
          </p:cNvPr>
          <p:cNvSpPr/>
          <p:nvPr/>
        </p:nvSpPr>
        <p:spPr>
          <a:xfrm>
            <a:off x="8363087" y="2164155"/>
            <a:ext cx="174172" cy="2133601"/>
          </a:xfrm>
          <a:prstGeom prst="up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IN" sz="1600" err="1"/>
          </a:p>
        </p:txBody>
      </p:sp>
    </p:spTree>
    <p:extLst>
      <p:ext uri="{BB962C8B-B14F-4D97-AF65-F5344CB8AC3E}">
        <p14:creationId xmlns:p14="http://schemas.microsoft.com/office/powerpoint/2010/main" val="151160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3" grpId="0" animBg="1"/>
      <p:bldP spid="34" grpId="0" animBg="1"/>
      <p:bldP spid="4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1000">
              <a:schemeClr val="bg2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433313-0BC9-EA80-1525-D8602357E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10.07.2025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51450E-946C-ECDE-A676-CF2057B72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/>
              <a:t>Reusable pods for Interplanetary Travel System@HSB © Vandana Chegondi</a:t>
            </a: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B0304-4CE6-9CE4-A6D2-059DAE505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A298207A-31B3-5046-BA05-A273755D1D43}"/>
              </a:ext>
            </a:extLst>
          </p:cNvPr>
          <p:cNvSpPr/>
          <p:nvPr/>
        </p:nvSpPr>
        <p:spPr>
          <a:xfrm>
            <a:off x="5863952" y="1102711"/>
            <a:ext cx="2286001" cy="3134579"/>
          </a:xfrm>
          <a:custGeom>
            <a:avLst/>
            <a:gdLst>
              <a:gd name="connsiteX0" fmla="*/ 0 w 2286001"/>
              <a:gd name="connsiteY0" fmla="*/ 0 h 3134579"/>
              <a:gd name="connsiteX1" fmla="*/ 2274198 w 2286001"/>
              <a:gd name="connsiteY1" fmla="*/ 2052270 h 3134579"/>
              <a:gd name="connsiteX2" fmla="*/ 2285999 w 2286001"/>
              <a:gd name="connsiteY2" fmla="*/ 2285977 h 3134579"/>
              <a:gd name="connsiteX3" fmla="*/ 2286001 w 2286001"/>
              <a:gd name="connsiteY3" fmla="*/ 2286000 h 3134579"/>
              <a:gd name="connsiteX4" fmla="*/ 889815 w 2286001"/>
              <a:gd name="connsiteY4" fmla="*/ 3128542 h 3134579"/>
              <a:gd name="connsiteX5" fmla="*/ 848580 w 2286001"/>
              <a:gd name="connsiteY5" fmla="*/ 3134579 h 3134579"/>
              <a:gd name="connsiteX6" fmla="*/ 873291 w 2286001"/>
              <a:gd name="connsiteY6" fmla="*/ 2965786 h 3134579"/>
              <a:gd name="connsiteX7" fmla="*/ 914401 w 2286001"/>
              <a:gd name="connsiteY7" fmla="*/ 2286000 h 3134579"/>
              <a:gd name="connsiteX8" fmla="*/ 873291 w 2286001"/>
              <a:gd name="connsiteY8" fmla="*/ 1606214 h 3134579"/>
              <a:gd name="connsiteX9" fmla="*/ 848580 w 2286001"/>
              <a:gd name="connsiteY9" fmla="*/ 1437421 h 3134579"/>
              <a:gd name="connsiteX10" fmla="*/ 848579 w 2286001"/>
              <a:gd name="connsiteY10" fmla="*/ 1437421 h 3134579"/>
              <a:gd name="connsiteX11" fmla="*/ 842542 w 2286001"/>
              <a:gd name="connsiteY11" fmla="*/ 1396186 h 3134579"/>
              <a:gd name="connsiteX12" fmla="*/ 0 w 2286001"/>
              <a:gd name="connsiteY12" fmla="*/ 0 h 3134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86001" h="3134579">
                <a:moveTo>
                  <a:pt x="0" y="0"/>
                </a:moveTo>
                <a:cubicBezTo>
                  <a:pt x="1183616" y="0"/>
                  <a:pt x="2157132" y="899540"/>
                  <a:pt x="2274198" y="2052270"/>
                </a:cubicBezTo>
                <a:lnTo>
                  <a:pt x="2285999" y="2285977"/>
                </a:lnTo>
                <a:lnTo>
                  <a:pt x="2286001" y="2286000"/>
                </a:lnTo>
                <a:cubicBezTo>
                  <a:pt x="2286001" y="2664757"/>
                  <a:pt x="1710295" y="2989729"/>
                  <a:pt x="889815" y="3128542"/>
                </a:cubicBezTo>
                <a:lnTo>
                  <a:pt x="848580" y="3134579"/>
                </a:lnTo>
                <a:lnTo>
                  <a:pt x="873291" y="2965786"/>
                </a:lnTo>
                <a:cubicBezTo>
                  <a:pt x="900009" y="2751042"/>
                  <a:pt x="914401" y="2522723"/>
                  <a:pt x="914401" y="2286000"/>
                </a:cubicBezTo>
                <a:cubicBezTo>
                  <a:pt x="914401" y="2049277"/>
                  <a:pt x="900009" y="1820958"/>
                  <a:pt x="873291" y="1606214"/>
                </a:cubicBezTo>
                <a:lnTo>
                  <a:pt x="848580" y="1437421"/>
                </a:lnTo>
                <a:lnTo>
                  <a:pt x="848579" y="1437421"/>
                </a:lnTo>
                <a:lnTo>
                  <a:pt x="842542" y="1396186"/>
                </a:lnTo>
                <a:cubicBezTo>
                  <a:pt x="703729" y="575706"/>
                  <a:pt x="378757" y="0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2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IN" sz="1600" err="1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64FB305-750D-9B89-04AF-B86805B7D374}"/>
              </a:ext>
            </a:extLst>
          </p:cNvPr>
          <p:cNvSpPr/>
          <p:nvPr/>
        </p:nvSpPr>
        <p:spPr>
          <a:xfrm>
            <a:off x="5015374" y="3388177"/>
            <a:ext cx="3134579" cy="2286001"/>
          </a:xfrm>
          <a:custGeom>
            <a:avLst/>
            <a:gdLst>
              <a:gd name="connsiteX0" fmla="*/ 3134579 w 3134579"/>
              <a:gd name="connsiteY0" fmla="*/ 0 h 2286001"/>
              <a:gd name="connsiteX1" fmla="*/ 1082310 w 3134579"/>
              <a:gd name="connsiteY1" fmla="*/ 2274198 h 2286001"/>
              <a:gd name="connsiteX2" fmla="*/ 848602 w 3134579"/>
              <a:gd name="connsiteY2" fmla="*/ 2285999 h 2286001"/>
              <a:gd name="connsiteX3" fmla="*/ 848579 w 3134579"/>
              <a:gd name="connsiteY3" fmla="*/ 2286001 h 2286001"/>
              <a:gd name="connsiteX4" fmla="*/ 6037 w 3134579"/>
              <a:gd name="connsiteY4" fmla="*/ 889815 h 2286001"/>
              <a:gd name="connsiteX5" fmla="*/ 0 w 3134579"/>
              <a:gd name="connsiteY5" fmla="*/ 848580 h 2286001"/>
              <a:gd name="connsiteX6" fmla="*/ 168793 w 3134579"/>
              <a:gd name="connsiteY6" fmla="*/ 873291 h 2286001"/>
              <a:gd name="connsiteX7" fmla="*/ 848579 w 3134579"/>
              <a:gd name="connsiteY7" fmla="*/ 914401 h 2286001"/>
              <a:gd name="connsiteX8" fmla="*/ 1528365 w 3134579"/>
              <a:gd name="connsiteY8" fmla="*/ 873291 h 2286001"/>
              <a:gd name="connsiteX9" fmla="*/ 1697158 w 3134579"/>
              <a:gd name="connsiteY9" fmla="*/ 848580 h 2286001"/>
              <a:gd name="connsiteX10" fmla="*/ 1697158 w 3134579"/>
              <a:gd name="connsiteY10" fmla="*/ 848579 h 2286001"/>
              <a:gd name="connsiteX11" fmla="*/ 1738393 w 3134579"/>
              <a:gd name="connsiteY11" fmla="*/ 842542 h 2286001"/>
              <a:gd name="connsiteX12" fmla="*/ 3134579 w 3134579"/>
              <a:gd name="connsiteY12" fmla="*/ 0 h 228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34579" h="2286001">
                <a:moveTo>
                  <a:pt x="3134579" y="0"/>
                </a:moveTo>
                <a:cubicBezTo>
                  <a:pt x="3134579" y="1183616"/>
                  <a:pt x="2235039" y="2157132"/>
                  <a:pt x="1082310" y="2274198"/>
                </a:cubicBezTo>
                <a:lnTo>
                  <a:pt x="848602" y="2285999"/>
                </a:lnTo>
                <a:lnTo>
                  <a:pt x="848579" y="2286001"/>
                </a:lnTo>
                <a:cubicBezTo>
                  <a:pt x="469822" y="2286001"/>
                  <a:pt x="144851" y="1710295"/>
                  <a:pt x="6037" y="889815"/>
                </a:cubicBezTo>
                <a:lnTo>
                  <a:pt x="0" y="848580"/>
                </a:lnTo>
                <a:lnTo>
                  <a:pt x="168793" y="873291"/>
                </a:lnTo>
                <a:cubicBezTo>
                  <a:pt x="383537" y="900009"/>
                  <a:pt x="611856" y="914401"/>
                  <a:pt x="848579" y="914401"/>
                </a:cubicBezTo>
                <a:cubicBezTo>
                  <a:pt x="1085302" y="914401"/>
                  <a:pt x="1313621" y="900009"/>
                  <a:pt x="1528365" y="873291"/>
                </a:cubicBezTo>
                <a:lnTo>
                  <a:pt x="1697158" y="848580"/>
                </a:lnTo>
                <a:lnTo>
                  <a:pt x="1697158" y="848579"/>
                </a:lnTo>
                <a:lnTo>
                  <a:pt x="1738393" y="842542"/>
                </a:lnTo>
                <a:cubicBezTo>
                  <a:pt x="2558873" y="703729"/>
                  <a:pt x="3134579" y="378757"/>
                  <a:pt x="313457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2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IN" sz="1600" err="1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8A364A4-6716-24FE-602E-AE16C8C52919}"/>
              </a:ext>
            </a:extLst>
          </p:cNvPr>
          <p:cNvSpPr/>
          <p:nvPr/>
        </p:nvSpPr>
        <p:spPr>
          <a:xfrm rot="5400000" flipH="1" flipV="1">
            <a:off x="4006195" y="677885"/>
            <a:ext cx="2286001" cy="3134579"/>
          </a:xfrm>
          <a:custGeom>
            <a:avLst/>
            <a:gdLst>
              <a:gd name="connsiteX0" fmla="*/ 0 w 2286001"/>
              <a:gd name="connsiteY0" fmla="*/ 0 h 3134579"/>
              <a:gd name="connsiteX1" fmla="*/ 2274198 w 2286001"/>
              <a:gd name="connsiteY1" fmla="*/ 2052270 h 3134579"/>
              <a:gd name="connsiteX2" fmla="*/ 2285999 w 2286001"/>
              <a:gd name="connsiteY2" fmla="*/ 2285977 h 3134579"/>
              <a:gd name="connsiteX3" fmla="*/ 2286001 w 2286001"/>
              <a:gd name="connsiteY3" fmla="*/ 2286000 h 3134579"/>
              <a:gd name="connsiteX4" fmla="*/ 889815 w 2286001"/>
              <a:gd name="connsiteY4" fmla="*/ 3128542 h 3134579"/>
              <a:gd name="connsiteX5" fmla="*/ 848580 w 2286001"/>
              <a:gd name="connsiteY5" fmla="*/ 3134579 h 3134579"/>
              <a:gd name="connsiteX6" fmla="*/ 873291 w 2286001"/>
              <a:gd name="connsiteY6" fmla="*/ 2965786 h 3134579"/>
              <a:gd name="connsiteX7" fmla="*/ 914401 w 2286001"/>
              <a:gd name="connsiteY7" fmla="*/ 2286000 h 3134579"/>
              <a:gd name="connsiteX8" fmla="*/ 873291 w 2286001"/>
              <a:gd name="connsiteY8" fmla="*/ 1606214 h 3134579"/>
              <a:gd name="connsiteX9" fmla="*/ 848580 w 2286001"/>
              <a:gd name="connsiteY9" fmla="*/ 1437421 h 3134579"/>
              <a:gd name="connsiteX10" fmla="*/ 848579 w 2286001"/>
              <a:gd name="connsiteY10" fmla="*/ 1437421 h 3134579"/>
              <a:gd name="connsiteX11" fmla="*/ 842542 w 2286001"/>
              <a:gd name="connsiteY11" fmla="*/ 1396186 h 3134579"/>
              <a:gd name="connsiteX12" fmla="*/ 0 w 2286001"/>
              <a:gd name="connsiteY12" fmla="*/ 0 h 3134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86001" h="3134579">
                <a:moveTo>
                  <a:pt x="0" y="0"/>
                </a:moveTo>
                <a:cubicBezTo>
                  <a:pt x="1183616" y="0"/>
                  <a:pt x="2157132" y="899540"/>
                  <a:pt x="2274198" y="2052270"/>
                </a:cubicBezTo>
                <a:lnTo>
                  <a:pt x="2285999" y="2285977"/>
                </a:lnTo>
                <a:lnTo>
                  <a:pt x="2286001" y="2286000"/>
                </a:lnTo>
                <a:cubicBezTo>
                  <a:pt x="2286001" y="2664757"/>
                  <a:pt x="1710295" y="2989729"/>
                  <a:pt x="889815" y="3128542"/>
                </a:cubicBezTo>
                <a:lnTo>
                  <a:pt x="848580" y="3134579"/>
                </a:lnTo>
                <a:lnTo>
                  <a:pt x="873291" y="2965786"/>
                </a:lnTo>
                <a:cubicBezTo>
                  <a:pt x="900009" y="2751042"/>
                  <a:pt x="914401" y="2522723"/>
                  <a:pt x="914401" y="2286000"/>
                </a:cubicBezTo>
                <a:cubicBezTo>
                  <a:pt x="914401" y="2049277"/>
                  <a:pt x="900009" y="1820958"/>
                  <a:pt x="873291" y="1606214"/>
                </a:cubicBezTo>
                <a:lnTo>
                  <a:pt x="848580" y="1437421"/>
                </a:lnTo>
                <a:lnTo>
                  <a:pt x="848579" y="1437421"/>
                </a:lnTo>
                <a:lnTo>
                  <a:pt x="842542" y="1396186"/>
                </a:lnTo>
                <a:cubicBezTo>
                  <a:pt x="703729" y="575706"/>
                  <a:pt x="378757" y="0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2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IN" sz="1600" err="1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F797420-5C94-581D-FBDB-AF95F4D28587}"/>
              </a:ext>
            </a:extLst>
          </p:cNvPr>
          <p:cNvSpPr/>
          <p:nvPr/>
        </p:nvSpPr>
        <p:spPr>
          <a:xfrm flipH="1" flipV="1">
            <a:off x="3570041" y="2539331"/>
            <a:ext cx="2286001" cy="3134579"/>
          </a:xfrm>
          <a:custGeom>
            <a:avLst/>
            <a:gdLst>
              <a:gd name="connsiteX0" fmla="*/ 0 w 2286001"/>
              <a:gd name="connsiteY0" fmla="*/ 0 h 3134579"/>
              <a:gd name="connsiteX1" fmla="*/ 2274198 w 2286001"/>
              <a:gd name="connsiteY1" fmla="*/ 2052270 h 3134579"/>
              <a:gd name="connsiteX2" fmla="*/ 2285999 w 2286001"/>
              <a:gd name="connsiteY2" fmla="*/ 2285977 h 3134579"/>
              <a:gd name="connsiteX3" fmla="*/ 2286001 w 2286001"/>
              <a:gd name="connsiteY3" fmla="*/ 2286000 h 3134579"/>
              <a:gd name="connsiteX4" fmla="*/ 889815 w 2286001"/>
              <a:gd name="connsiteY4" fmla="*/ 3128542 h 3134579"/>
              <a:gd name="connsiteX5" fmla="*/ 848580 w 2286001"/>
              <a:gd name="connsiteY5" fmla="*/ 3134579 h 3134579"/>
              <a:gd name="connsiteX6" fmla="*/ 873291 w 2286001"/>
              <a:gd name="connsiteY6" fmla="*/ 2965786 h 3134579"/>
              <a:gd name="connsiteX7" fmla="*/ 914401 w 2286001"/>
              <a:gd name="connsiteY7" fmla="*/ 2286000 h 3134579"/>
              <a:gd name="connsiteX8" fmla="*/ 873291 w 2286001"/>
              <a:gd name="connsiteY8" fmla="*/ 1606214 h 3134579"/>
              <a:gd name="connsiteX9" fmla="*/ 848580 w 2286001"/>
              <a:gd name="connsiteY9" fmla="*/ 1437421 h 3134579"/>
              <a:gd name="connsiteX10" fmla="*/ 848579 w 2286001"/>
              <a:gd name="connsiteY10" fmla="*/ 1437421 h 3134579"/>
              <a:gd name="connsiteX11" fmla="*/ 842542 w 2286001"/>
              <a:gd name="connsiteY11" fmla="*/ 1396186 h 3134579"/>
              <a:gd name="connsiteX12" fmla="*/ 0 w 2286001"/>
              <a:gd name="connsiteY12" fmla="*/ 0 h 3134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86001" h="3134579">
                <a:moveTo>
                  <a:pt x="0" y="0"/>
                </a:moveTo>
                <a:cubicBezTo>
                  <a:pt x="1183616" y="0"/>
                  <a:pt x="2157132" y="899540"/>
                  <a:pt x="2274198" y="2052270"/>
                </a:cubicBezTo>
                <a:lnTo>
                  <a:pt x="2285999" y="2285977"/>
                </a:lnTo>
                <a:lnTo>
                  <a:pt x="2286001" y="2286000"/>
                </a:lnTo>
                <a:cubicBezTo>
                  <a:pt x="2286001" y="2664757"/>
                  <a:pt x="1710295" y="2989729"/>
                  <a:pt x="889815" y="3128542"/>
                </a:cubicBezTo>
                <a:lnTo>
                  <a:pt x="848580" y="3134579"/>
                </a:lnTo>
                <a:lnTo>
                  <a:pt x="873291" y="2965786"/>
                </a:lnTo>
                <a:cubicBezTo>
                  <a:pt x="900009" y="2751042"/>
                  <a:pt x="914401" y="2522723"/>
                  <a:pt x="914401" y="2286000"/>
                </a:cubicBezTo>
                <a:cubicBezTo>
                  <a:pt x="914401" y="2049277"/>
                  <a:pt x="900009" y="1820958"/>
                  <a:pt x="873291" y="1606214"/>
                </a:cubicBezTo>
                <a:lnTo>
                  <a:pt x="848580" y="1437421"/>
                </a:lnTo>
                <a:lnTo>
                  <a:pt x="848579" y="1437421"/>
                </a:lnTo>
                <a:lnTo>
                  <a:pt x="842542" y="1396186"/>
                </a:lnTo>
                <a:cubicBezTo>
                  <a:pt x="703729" y="575706"/>
                  <a:pt x="378757" y="0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2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IN" sz="1600" err="1"/>
          </a:p>
        </p:txBody>
      </p:sp>
      <p:sp>
        <p:nvSpPr>
          <p:cNvPr id="38" name="Trade offTextBox 37">
            <a:extLst>
              <a:ext uri="{FF2B5EF4-FFF2-40B4-BE49-F238E27FC236}">
                <a16:creationId xmlns:a16="http://schemas.microsoft.com/office/drawing/2014/main" id="{483D7135-5AF0-1487-A989-0FBE84BEA095}"/>
              </a:ext>
            </a:extLst>
          </p:cNvPr>
          <p:cNvSpPr txBox="1"/>
          <p:nvPr/>
        </p:nvSpPr>
        <p:spPr>
          <a:xfrm>
            <a:off x="5019329" y="3093007"/>
            <a:ext cx="1689246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en-US" sz="2800" b="1">
                <a:latin typeface="+mj-lt"/>
              </a:rPr>
              <a:t>Trade-off</a:t>
            </a:r>
            <a:endParaRPr lang="en-IN" sz="2800" b="1" err="1">
              <a:latin typeface="+mj-lt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99C5DE7-ADCE-DBD0-DF14-C51C7A5F49CC}"/>
              </a:ext>
            </a:extLst>
          </p:cNvPr>
          <p:cNvSpPr/>
          <p:nvPr/>
        </p:nvSpPr>
        <p:spPr>
          <a:xfrm>
            <a:off x="324645" y="525474"/>
            <a:ext cx="3071764" cy="1665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723900" dist="50800" dir="5400000" sx="94000" sy="94000" algn="ctr" rotWithShape="0">
              <a:srgbClr val="000000">
                <a:alpha val="9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en-IN" sz="1600">
                <a:solidFill>
                  <a:schemeClr val="tx1"/>
                </a:solidFill>
              </a:rPr>
              <a:t>Cost vs. Reusability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C28175C-43DA-9E8D-2B19-4D3035490F48}"/>
              </a:ext>
            </a:extLst>
          </p:cNvPr>
          <p:cNvSpPr/>
          <p:nvPr/>
        </p:nvSpPr>
        <p:spPr>
          <a:xfrm>
            <a:off x="382993" y="4250339"/>
            <a:ext cx="3071764" cy="1665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723900" dist="50800" dir="5400000" algn="ctr" rotWithShape="0">
              <a:srgbClr val="000000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en-IN" sz="1600">
                <a:solidFill>
                  <a:schemeClr val="tx1"/>
                </a:solidFill>
              </a:rPr>
              <a:t>Weight vs. Safety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F51A125-843F-8479-E703-B8395963F55E}"/>
              </a:ext>
            </a:extLst>
          </p:cNvPr>
          <p:cNvSpPr/>
          <p:nvPr/>
        </p:nvSpPr>
        <p:spPr>
          <a:xfrm>
            <a:off x="8737243" y="4101438"/>
            <a:ext cx="3071764" cy="1665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7239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en-IN" sz="1600">
                <a:solidFill>
                  <a:schemeClr val="tx1"/>
                </a:solidFill>
              </a:rPr>
              <a:t>Government Collaboration vs. Independence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5B8A5258-6895-1848-C9FF-D834ABCAA8BF}"/>
              </a:ext>
            </a:extLst>
          </p:cNvPr>
          <p:cNvSpPr/>
          <p:nvPr/>
        </p:nvSpPr>
        <p:spPr>
          <a:xfrm>
            <a:off x="8737243" y="644615"/>
            <a:ext cx="3071764" cy="1665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461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en-US" sz="1600">
                <a:solidFill>
                  <a:schemeClr val="tx1"/>
                </a:solidFill>
              </a:rPr>
              <a:t>Speed to Market vs. Technological Reliability</a:t>
            </a:r>
            <a:endParaRPr lang="en-IN" sz="1600" err="1">
              <a:solidFill>
                <a:schemeClr val="tx1"/>
              </a:solidFill>
            </a:endParaRPr>
          </a:p>
        </p:txBody>
      </p:sp>
      <p:pic>
        <p:nvPicPr>
          <p:cNvPr id="65" name="Picture 64" descr="A green shield with a check mark&#10;&#10;AI-generated content may be incorrect.">
            <a:extLst>
              <a:ext uri="{FF2B5EF4-FFF2-40B4-BE49-F238E27FC236}">
                <a16:creationId xmlns:a16="http://schemas.microsoft.com/office/drawing/2014/main" id="{5FB819E9-5495-AFC6-15DA-5340FD2BE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508" y="3523894"/>
            <a:ext cx="914400" cy="914400"/>
          </a:xfrm>
          <a:prstGeom prst="rect">
            <a:avLst/>
          </a:prstGeom>
        </p:spPr>
      </p:pic>
      <p:pic>
        <p:nvPicPr>
          <p:cNvPr id="66" name="Picture 65" descr="A yellow bag with a dollar sign&#10;&#10;AI-generated content may be incorrect.">
            <a:extLst>
              <a:ext uri="{FF2B5EF4-FFF2-40B4-BE49-F238E27FC236}">
                <a16:creationId xmlns:a16="http://schemas.microsoft.com/office/drawing/2014/main" id="{D1A0797E-79A7-07D3-EF85-C670AAD17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132" y="1276588"/>
            <a:ext cx="914400" cy="914400"/>
          </a:xfrm>
          <a:prstGeom prst="rect">
            <a:avLst/>
          </a:prstGeom>
        </p:spPr>
      </p:pic>
      <p:pic>
        <p:nvPicPr>
          <p:cNvPr id="67" name="Picture 66" descr="A light bulb with gears&#10;&#10;AI-generated content may be incorrect.">
            <a:extLst>
              <a:ext uri="{FF2B5EF4-FFF2-40B4-BE49-F238E27FC236}">
                <a16:creationId xmlns:a16="http://schemas.microsoft.com/office/drawing/2014/main" id="{1A13B617-80B2-A17A-A35A-D45DD3F89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792" y="2190988"/>
            <a:ext cx="914400" cy="914400"/>
          </a:xfrm>
          <a:prstGeom prst="rect">
            <a:avLst/>
          </a:prstGeom>
        </p:spPr>
      </p:pic>
      <p:pic>
        <p:nvPicPr>
          <p:cNvPr id="68" name="Picture 67" descr="A group of hands holding a puzzle piece&#10;&#10;AI-generated content may be incorrect.">
            <a:extLst>
              <a:ext uri="{FF2B5EF4-FFF2-40B4-BE49-F238E27FC236}">
                <a16:creationId xmlns:a16="http://schemas.microsoft.com/office/drawing/2014/main" id="{F0E48E79-3EB2-CD94-80BC-86F6F6982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597" y="423729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70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22BDB-DCFA-C718-85F1-8A6593DD4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10.07.2025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A186E3-2A93-A1A0-B9D2-4C91A65A3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/>
              <a:t>Reusable pods for Interplanetary Travel System@HSB © Vandana Chegondi</a:t>
            </a:r>
            <a:endParaRPr lang="de-DE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7B60EB-52DD-F0FC-9E93-4BD659D22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16</a:t>
            </a:fld>
            <a:endParaRPr lang="de-DE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357ED1-7EEA-0F4D-213A-D607D62AB17E}"/>
              </a:ext>
            </a:extLst>
          </p:cNvPr>
          <p:cNvCxnSpPr>
            <a:cxnSpLocks/>
          </p:cNvCxnSpPr>
          <p:nvPr/>
        </p:nvCxnSpPr>
        <p:spPr>
          <a:xfrm>
            <a:off x="3145971" y="816428"/>
            <a:ext cx="0" cy="506185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29AD279B-676D-F62C-1E1A-A5B7ED835F15}"/>
              </a:ext>
            </a:extLst>
          </p:cNvPr>
          <p:cNvSpPr/>
          <p:nvPr/>
        </p:nvSpPr>
        <p:spPr>
          <a:xfrm>
            <a:off x="2966358" y="1463863"/>
            <a:ext cx="353784" cy="304799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IN" sz="1600" err="1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C382B4BE-8059-518D-74B8-4582B11BBDB7}"/>
              </a:ext>
            </a:extLst>
          </p:cNvPr>
          <p:cNvSpPr/>
          <p:nvPr/>
        </p:nvSpPr>
        <p:spPr>
          <a:xfrm>
            <a:off x="2969079" y="2290646"/>
            <a:ext cx="353784" cy="304799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IN" sz="1600" err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C63672-C432-DFF4-CB2F-7DADA0777907}"/>
              </a:ext>
            </a:extLst>
          </p:cNvPr>
          <p:cNvSpPr txBox="1"/>
          <p:nvPr/>
        </p:nvSpPr>
        <p:spPr>
          <a:xfrm>
            <a:off x="478365" y="3021051"/>
            <a:ext cx="2579160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en-US" sz="2800" b="1">
                <a:latin typeface="+mj-lt"/>
              </a:rPr>
              <a:t>TIMELINE &amp; PHASES</a:t>
            </a:r>
            <a:endParaRPr lang="en-IN" sz="2800" b="1" err="1">
              <a:latin typeface="+mj-lt"/>
            </a:endParaRPr>
          </a:p>
        </p:txBody>
      </p:sp>
      <p:sp>
        <p:nvSpPr>
          <p:cNvPr id="24" name="Year 1Rectangle: Diagonal Corners Rounded 23">
            <a:extLst>
              <a:ext uri="{FF2B5EF4-FFF2-40B4-BE49-F238E27FC236}">
                <a16:creationId xmlns:a16="http://schemas.microsoft.com/office/drawing/2014/main" id="{BCF0A3A3-2221-4A17-9454-13C3FD299A06}"/>
              </a:ext>
            </a:extLst>
          </p:cNvPr>
          <p:cNvSpPr/>
          <p:nvPr/>
        </p:nvSpPr>
        <p:spPr>
          <a:xfrm>
            <a:off x="3804559" y="714649"/>
            <a:ext cx="1687286" cy="674914"/>
          </a:xfrm>
          <a:prstGeom prst="round2Diag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en-US" sz="2000">
                <a:solidFill>
                  <a:schemeClr val="tx1"/>
                </a:solidFill>
              </a:rPr>
              <a:t>2026</a:t>
            </a:r>
            <a:endParaRPr lang="en-IN" sz="2000" err="1">
              <a:solidFill>
                <a:schemeClr val="tx1"/>
              </a:solidFill>
            </a:endParaRPr>
          </a:p>
        </p:txBody>
      </p:sp>
      <p:sp>
        <p:nvSpPr>
          <p:cNvPr id="25" name="YEAR 2Rectangle: Diagonal Corners Rounded 24">
            <a:extLst>
              <a:ext uri="{FF2B5EF4-FFF2-40B4-BE49-F238E27FC236}">
                <a16:creationId xmlns:a16="http://schemas.microsoft.com/office/drawing/2014/main" id="{8163E6D4-91A4-A2F3-7951-A486845F9499}"/>
              </a:ext>
            </a:extLst>
          </p:cNvPr>
          <p:cNvSpPr/>
          <p:nvPr/>
        </p:nvSpPr>
        <p:spPr>
          <a:xfrm>
            <a:off x="3804559" y="1827200"/>
            <a:ext cx="1662795" cy="674914"/>
          </a:xfrm>
          <a:prstGeom prst="round2Diag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en-US" sz="2000">
                <a:solidFill>
                  <a:schemeClr val="tx1"/>
                </a:solidFill>
              </a:rPr>
              <a:t>2027</a:t>
            </a:r>
            <a:endParaRPr lang="en-IN" sz="2000" err="1">
              <a:solidFill>
                <a:schemeClr val="tx1"/>
              </a:solidFill>
            </a:endParaRPr>
          </a:p>
        </p:txBody>
      </p:sp>
      <p:sp>
        <p:nvSpPr>
          <p:cNvPr id="26" name="Year 3Rectangle: Diagonal Corners Rounded 25">
            <a:extLst>
              <a:ext uri="{FF2B5EF4-FFF2-40B4-BE49-F238E27FC236}">
                <a16:creationId xmlns:a16="http://schemas.microsoft.com/office/drawing/2014/main" id="{810EEE4B-D6ED-0636-978B-B1F16CF1F578}"/>
              </a:ext>
            </a:extLst>
          </p:cNvPr>
          <p:cNvSpPr/>
          <p:nvPr/>
        </p:nvSpPr>
        <p:spPr>
          <a:xfrm>
            <a:off x="3829051" y="2905878"/>
            <a:ext cx="1662795" cy="674914"/>
          </a:xfrm>
          <a:prstGeom prst="round2Diag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en-US" sz="2000">
                <a:solidFill>
                  <a:schemeClr val="tx1"/>
                </a:solidFill>
              </a:rPr>
              <a:t>2028</a:t>
            </a:r>
            <a:endParaRPr lang="en-IN" sz="2000" err="1">
              <a:solidFill>
                <a:schemeClr val="tx1"/>
              </a:solidFill>
            </a:endParaRPr>
          </a:p>
        </p:txBody>
      </p:sp>
      <p:sp>
        <p:nvSpPr>
          <p:cNvPr id="27" name="Year 4">
            <a:extLst>
              <a:ext uri="{FF2B5EF4-FFF2-40B4-BE49-F238E27FC236}">
                <a16:creationId xmlns:a16="http://schemas.microsoft.com/office/drawing/2014/main" id="{02734F41-8AE4-8144-E58E-112C9438199A}"/>
              </a:ext>
            </a:extLst>
          </p:cNvPr>
          <p:cNvSpPr/>
          <p:nvPr/>
        </p:nvSpPr>
        <p:spPr>
          <a:xfrm>
            <a:off x="3829050" y="4018429"/>
            <a:ext cx="1662795" cy="674914"/>
          </a:xfrm>
          <a:prstGeom prst="round2Diag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en-US" sz="2000">
                <a:solidFill>
                  <a:schemeClr val="tx1"/>
                </a:solidFill>
              </a:rPr>
              <a:t>2029</a:t>
            </a:r>
            <a:endParaRPr lang="en-IN" sz="2000" err="1">
              <a:solidFill>
                <a:schemeClr val="tx1"/>
              </a:solidFill>
            </a:endParaRPr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9512A393-D9A8-749B-9187-C162C9E30944}"/>
              </a:ext>
            </a:extLst>
          </p:cNvPr>
          <p:cNvSpPr/>
          <p:nvPr/>
        </p:nvSpPr>
        <p:spPr>
          <a:xfrm>
            <a:off x="2966358" y="3194956"/>
            <a:ext cx="353784" cy="304799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IN" sz="1600" err="1"/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35C25730-6866-CB0E-79F6-344C24974F39}"/>
              </a:ext>
            </a:extLst>
          </p:cNvPr>
          <p:cNvSpPr/>
          <p:nvPr/>
        </p:nvSpPr>
        <p:spPr>
          <a:xfrm>
            <a:off x="2966358" y="4078877"/>
            <a:ext cx="353784" cy="304799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IN" sz="1600" err="1"/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D617881D-44E5-1701-E2BD-EF87930F5A1B}"/>
              </a:ext>
            </a:extLst>
          </p:cNvPr>
          <p:cNvSpPr/>
          <p:nvPr/>
        </p:nvSpPr>
        <p:spPr>
          <a:xfrm>
            <a:off x="2969079" y="4978581"/>
            <a:ext cx="353784" cy="304799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IN" sz="1600" err="1"/>
          </a:p>
        </p:txBody>
      </p:sp>
      <p:sp>
        <p:nvSpPr>
          <p:cNvPr id="31" name="Year 5 Diagonal Corners Rounded 30">
            <a:extLst>
              <a:ext uri="{FF2B5EF4-FFF2-40B4-BE49-F238E27FC236}">
                <a16:creationId xmlns:a16="http://schemas.microsoft.com/office/drawing/2014/main" id="{1C9BE23C-DFEC-3FF5-B294-DB35E51C7197}"/>
              </a:ext>
            </a:extLst>
          </p:cNvPr>
          <p:cNvSpPr/>
          <p:nvPr/>
        </p:nvSpPr>
        <p:spPr>
          <a:xfrm>
            <a:off x="3853542" y="5130980"/>
            <a:ext cx="1662795" cy="674914"/>
          </a:xfrm>
          <a:prstGeom prst="round2Diag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en-US" sz="2000">
                <a:solidFill>
                  <a:schemeClr val="tx1"/>
                </a:solidFill>
              </a:rPr>
              <a:t>2030</a:t>
            </a:r>
            <a:endParaRPr lang="en-IN" sz="2000" err="1">
              <a:solidFill>
                <a:schemeClr val="tx1"/>
              </a:solidFill>
            </a:endParaRPr>
          </a:p>
        </p:txBody>
      </p:sp>
      <p:sp>
        <p:nvSpPr>
          <p:cNvPr id="375" name="Year 1Rectangle: Rounded Corners 31">
            <a:extLst>
              <a:ext uri="{FF2B5EF4-FFF2-40B4-BE49-F238E27FC236}">
                <a16:creationId xmlns:a16="http://schemas.microsoft.com/office/drawing/2014/main" id="{562EE32B-A010-77ED-4071-42B3C7FBE772}"/>
              </a:ext>
            </a:extLst>
          </p:cNvPr>
          <p:cNvSpPr/>
          <p:nvPr/>
        </p:nvSpPr>
        <p:spPr>
          <a:xfrm>
            <a:off x="7372351" y="650631"/>
            <a:ext cx="3243939" cy="518540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endParaRPr lang="en-IN" sz="1600">
              <a:solidFill>
                <a:schemeClr val="tx1"/>
              </a:solidFill>
            </a:endParaRPr>
          </a:p>
        </p:txBody>
      </p:sp>
      <p:pic>
        <p:nvPicPr>
          <p:cNvPr id="376" name="Graphic 375" descr="Person with idea outline">
            <a:extLst>
              <a:ext uri="{FF2B5EF4-FFF2-40B4-BE49-F238E27FC236}">
                <a16:creationId xmlns:a16="http://schemas.microsoft.com/office/drawing/2014/main" id="{DB8AD544-9D5E-1B0A-89BE-1A16C392F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6875" y="912800"/>
            <a:ext cx="914400" cy="914400"/>
          </a:xfrm>
          <a:prstGeom prst="rect">
            <a:avLst/>
          </a:prstGeom>
        </p:spPr>
      </p:pic>
      <p:sp>
        <p:nvSpPr>
          <p:cNvPr id="377" name="Year 1TextBox 35">
            <a:extLst>
              <a:ext uri="{FF2B5EF4-FFF2-40B4-BE49-F238E27FC236}">
                <a16:creationId xmlns:a16="http://schemas.microsoft.com/office/drawing/2014/main" id="{C1CD05F8-A63E-D8B3-75C9-B4E4E7BFDA47}"/>
              </a:ext>
            </a:extLst>
          </p:cNvPr>
          <p:cNvSpPr txBox="1"/>
          <p:nvPr/>
        </p:nvSpPr>
        <p:spPr>
          <a:xfrm>
            <a:off x="7531625" y="1904362"/>
            <a:ext cx="292539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/>
              <a:t>Ideation &amp; Feasibility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/>
              <a:t>Define mission scope (cargo/crew, orbit, duration)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/>
              <a:t>Market and competitor analysis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/>
              <a:t>Initial concept sketches &amp; simulations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/>
              <a:t>Team building + funding proposals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/>
              <a:t>High-level trade-off studies</a:t>
            </a:r>
            <a:endParaRPr lang="en-IN" b="1"/>
          </a:p>
        </p:txBody>
      </p:sp>
      <p:sp>
        <p:nvSpPr>
          <p:cNvPr id="399" name="Rectangle: Rounded Corners 398">
            <a:extLst>
              <a:ext uri="{FF2B5EF4-FFF2-40B4-BE49-F238E27FC236}">
                <a16:creationId xmlns:a16="http://schemas.microsoft.com/office/drawing/2014/main" id="{F6A95D35-DBDC-A3D5-29FD-51450FB5AF56}"/>
              </a:ext>
            </a:extLst>
          </p:cNvPr>
          <p:cNvSpPr/>
          <p:nvPr/>
        </p:nvSpPr>
        <p:spPr>
          <a:xfrm>
            <a:off x="7372351" y="652459"/>
            <a:ext cx="3243939" cy="518540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endParaRPr lang="en-IN" sz="1600">
              <a:solidFill>
                <a:schemeClr val="tx1"/>
              </a:solidFill>
            </a:endParaRPr>
          </a:p>
        </p:txBody>
      </p:sp>
      <p:sp>
        <p:nvSpPr>
          <p:cNvPr id="400" name="Year 2TextBox 38">
            <a:extLst>
              <a:ext uri="{FF2B5EF4-FFF2-40B4-BE49-F238E27FC236}">
                <a16:creationId xmlns:a16="http://schemas.microsoft.com/office/drawing/2014/main" id="{AFC1B750-FA55-0016-FA62-F3DA3AD45B45}"/>
              </a:ext>
            </a:extLst>
          </p:cNvPr>
          <p:cNvSpPr txBox="1"/>
          <p:nvPr/>
        </p:nvSpPr>
        <p:spPr>
          <a:xfrm>
            <a:off x="7516729" y="1943461"/>
            <a:ext cx="2737615" cy="20672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en-IN" sz="2000" b="1"/>
              <a:t>Conceptual  Design &amp; Prototyping</a:t>
            </a:r>
          </a:p>
          <a:p>
            <a:pPr marL="285750" indent="-285750">
              <a:spcBef>
                <a:spcPts val="200"/>
              </a:spcBef>
              <a:buClr>
                <a:schemeClr val="bg2"/>
              </a:buClr>
              <a:buFont typeface="Wingdings" panose="05000000000000000000" pitchFamily="2" charset="2"/>
              <a:buChar char="q"/>
            </a:pPr>
            <a:r>
              <a:rPr lang="en-US" sz="1600"/>
              <a:t>Subsystem architecture: propulsion, life support.</a:t>
            </a:r>
          </a:p>
          <a:p>
            <a:pPr marL="285750" indent="-285750">
              <a:spcBef>
                <a:spcPts val="200"/>
              </a:spcBef>
              <a:buClr>
                <a:schemeClr val="bg2"/>
              </a:buClr>
              <a:buFont typeface="Wingdings" panose="05000000000000000000" pitchFamily="2" charset="2"/>
              <a:buChar char="q"/>
            </a:pPr>
            <a:r>
              <a:rPr lang="en-IN" sz="1600"/>
              <a:t>CAD modelling &amp; materials R&amp;D (e.g., carbon composites)</a:t>
            </a:r>
          </a:p>
          <a:p>
            <a:pPr marL="285750" indent="-285750">
              <a:spcBef>
                <a:spcPts val="200"/>
              </a:spcBef>
              <a:buClr>
                <a:schemeClr val="bg2"/>
              </a:buClr>
              <a:buFont typeface="Wingdings" panose="05000000000000000000" pitchFamily="2" charset="2"/>
              <a:buChar char="q"/>
            </a:pPr>
            <a:r>
              <a:rPr lang="en-US" sz="1600"/>
              <a:t>Build Alpha (non-functional or partially functional) prototype</a:t>
            </a:r>
            <a:endParaRPr lang="en-IN" sz="1600"/>
          </a:p>
          <a:p>
            <a:pPr marL="285750" indent="-285750">
              <a:spcBef>
                <a:spcPts val="200"/>
              </a:spcBef>
              <a:buClr>
                <a:schemeClr val="bg2"/>
              </a:buClr>
              <a:buFont typeface="Wingdings" panose="05000000000000000000" pitchFamily="2" charset="2"/>
              <a:buChar char="q"/>
            </a:pPr>
            <a:r>
              <a:rPr lang="en-US" sz="1600"/>
              <a:t>Partnership building with agencies &amp; research institutions</a:t>
            </a:r>
            <a:endParaRPr lang="en-IN" sz="1600"/>
          </a:p>
          <a:p>
            <a:pPr marL="180000" indent="-180000">
              <a:spcBef>
                <a:spcPts val="2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endParaRPr lang="en-IN" sz="2000" b="1">
              <a:solidFill>
                <a:schemeClr val="bg2"/>
              </a:solidFill>
            </a:endParaRPr>
          </a:p>
        </p:txBody>
      </p:sp>
      <p:pic>
        <p:nvPicPr>
          <p:cNvPr id="401" name="Graphic 400" descr="Architecture with solid fill">
            <a:extLst>
              <a:ext uri="{FF2B5EF4-FFF2-40B4-BE49-F238E27FC236}">
                <a16:creationId xmlns:a16="http://schemas.microsoft.com/office/drawing/2014/main" id="{197D77CF-7B5B-34B3-4F2C-3AC85AD2E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11979" y="795220"/>
            <a:ext cx="914400" cy="914400"/>
          </a:xfrm>
          <a:prstGeom prst="rect">
            <a:avLst/>
          </a:prstGeom>
        </p:spPr>
      </p:pic>
      <p:sp>
        <p:nvSpPr>
          <p:cNvPr id="408" name="Rectangle: Rounded Corners 407">
            <a:extLst>
              <a:ext uri="{FF2B5EF4-FFF2-40B4-BE49-F238E27FC236}">
                <a16:creationId xmlns:a16="http://schemas.microsoft.com/office/drawing/2014/main" id="{B2C61D27-8594-E450-4CF8-F4FDF88A0081}"/>
              </a:ext>
            </a:extLst>
          </p:cNvPr>
          <p:cNvSpPr/>
          <p:nvPr/>
        </p:nvSpPr>
        <p:spPr>
          <a:xfrm>
            <a:off x="7369630" y="670802"/>
            <a:ext cx="3243939" cy="518540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endParaRPr lang="en-IN" sz="1600">
              <a:solidFill>
                <a:schemeClr val="tx1"/>
              </a:solidFill>
            </a:endParaRPr>
          </a:p>
        </p:txBody>
      </p:sp>
      <p:pic>
        <p:nvPicPr>
          <p:cNvPr id="409" name="Graphic 408" descr="Clipboard Mixed with solid fill">
            <a:extLst>
              <a:ext uri="{FF2B5EF4-FFF2-40B4-BE49-F238E27FC236}">
                <a16:creationId xmlns:a16="http://schemas.microsoft.com/office/drawing/2014/main" id="{BF70D933-F962-D376-DF29-BD9A9BFE27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56794" y="905257"/>
            <a:ext cx="914400" cy="914400"/>
          </a:xfrm>
          <a:prstGeom prst="rect">
            <a:avLst/>
          </a:prstGeom>
        </p:spPr>
      </p:pic>
      <p:sp>
        <p:nvSpPr>
          <p:cNvPr id="410" name="TextBox 409">
            <a:extLst>
              <a:ext uri="{FF2B5EF4-FFF2-40B4-BE49-F238E27FC236}">
                <a16:creationId xmlns:a16="http://schemas.microsoft.com/office/drawing/2014/main" id="{4C32FC2A-9F29-06C5-8C5E-5A2783199110}"/>
              </a:ext>
            </a:extLst>
          </p:cNvPr>
          <p:cNvSpPr txBox="1"/>
          <p:nvPr/>
        </p:nvSpPr>
        <p:spPr>
          <a:xfrm>
            <a:off x="7656794" y="1951086"/>
            <a:ext cx="2709763" cy="20210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en-IN" sz="2000" b="1"/>
              <a:t>Full System Integration &amp; Testing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600"/>
              <a:t>Build Beta prototype (functionally complete)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600"/>
              <a:t>Subsystem integration (navigation, docking, safety systems)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IN" sz="1600"/>
              <a:t>Extensive environmental tests: vacuum, vibration, thermal cycles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600"/>
              <a:t>Simulated space missions and automated docking trials</a:t>
            </a:r>
            <a:endParaRPr lang="en-IN" sz="1600" b="1"/>
          </a:p>
          <a:p>
            <a:pPr marL="180000" indent="-180000">
              <a:spcBef>
                <a:spcPts val="2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endParaRPr lang="en-IN" sz="1600" err="1">
              <a:solidFill>
                <a:schemeClr val="bg2"/>
              </a:solidFill>
            </a:endParaRPr>
          </a:p>
        </p:txBody>
      </p:sp>
      <p:sp>
        <p:nvSpPr>
          <p:cNvPr id="411" name="Rectangle: Rounded Corners 410">
            <a:extLst>
              <a:ext uri="{FF2B5EF4-FFF2-40B4-BE49-F238E27FC236}">
                <a16:creationId xmlns:a16="http://schemas.microsoft.com/office/drawing/2014/main" id="{E05678D9-8C5A-2058-20E4-692F979CC112}"/>
              </a:ext>
            </a:extLst>
          </p:cNvPr>
          <p:cNvSpPr/>
          <p:nvPr/>
        </p:nvSpPr>
        <p:spPr>
          <a:xfrm>
            <a:off x="7394121" y="620486"/>
            <a:ext cx="3243939" cy="518540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endParaRPr lang="en-IN" sz="1600">
              <a:solidFill>
                <a:schemeClr val="tx1"/>
              </a:solidFill>
            </a:endParaRPr>
          </a:p>
        </p:txBody>
      </p:sp>
      <p:sp>
        <p:nvSpPr>
          <p:cNvPr id="412" name="TextBox 411">
            <a:extLst>
              <a:ext uri="{FF2B5EF4-FFF2-40B4-BE49-F238E27FC236}">
                <a16:creationId xmlns:a16="http://schemas.microsoft.com/office/drawing/2014/main" id="{5259A9E0-F802-6532-F3E8-D219B2F47606}"/>
              </a:ext>
            </a:extLst>
          </p:cNvPr>
          <p:cNvSpPr txBox="1"/>
          <p:nvPr/>
        </p:nvSpPr>
        <p:spPr>
          <a:xfrm>
            <a:off x="7549174" y="1911722"/>
            <a:ext cx="2927481" cy="18825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en-IN" sz="2000" b="1"/>
              <a:t>Final Pod Build &amp; Certification</a:t>
            </a:r>
          </a:p>
          <a:p>
            <a:pPr marL="285750" indent="-285750">
              <a:spcBef>
                <a:spcPts val="200"/>
              </a:spcBef>
              <a:buClr>
                <a:schemeClr val="bg2"/>
              </a:buClr>
              <a:buFont typeface="Wingdings" panose="05000000000000000000" pitchFamily="2" charset="2"/>
              <a:buChar char="q"/>
            </a:pPr>
            <a:r>
              <a:rPr lang="en-IN" sz="1600">
                <a:solidFill>
                  <a:schemeClr val="tx1">
                    <a:lumMod val="65000"/>
                    <a:lumOff val="35000"/>
                  </a:schemeClr>
                </a:solidFill>
              </a:rPr>
              <a:t>Finalize</a:t>
            </a:r>
            <a:r>
              <a:rPr lang="en-IN" sz="1600"/>
              <a:t> reusable pod architecture</a:t>
            </a:r>
          </a:p>
          <a:p>
            <a:pPr marL="285750" indent="-285750">
              <a:spcBef>
                <a:spcPts val="200"/>
              </a:spcBef>
              <a:buClr>
                <a:schemeClr val="bg2"/>
              </a:buClr>
              <a:buFont typeface="Wingdings" panose="05000000000000000000" pitchFamily="2" charset="2"/>
              <a:buChar char="q"/>
            </a:pPr>
            <a:r>
              <a:rPr lang="en-IN" sz="1600"/>
              <a:t>QA, fault-tolerance &amp; redundancy validation</a:t>
            </a:r>
          </a:p>
          <a:p>
            <a:pPr marL="285750" indent="-285750">
              <a:spcBef>
                <a:spcPts val="200"/>
              </a:spcBef>
              <a:buClr>
                <a:schemeClr val="bg2"/>
              </a:buClr>
              <a:buFont typeface="Wingdings" panose="05000000000000000000" pitchFamily="2" charset="2"/>
              <a:buChar char="q"/>
            </a:pPr>
            <a:r>
              <a:rPr lang="en-US" sz="1600"/>
              <a:t>Work with certifying bodies (NASA, ESA, ISRO)</a:t>
            </a:r>
          </a:p>
          <a:p>
            <a:pPr marL="285750" indent="-285750">
              <a:spcBef>
                <a:spcPts val="200"/>
              </a:spcBef>
              <a:buClr>
                <a:schemeClr val="bg2"/>
              </a:buClr>
              <a:buFont typeface="Wingdings" panose="05000000000000000000" pitchFamily="2" charset="2"/>
              <a:buChar char="q"/>
            </a:pPr>
            <a:r>
              <a:rPr lang="en-US" sz="1600"/>
              <a:t>Run full simulations &amp; emergency response tests</a:t>
            </a:r>
          </a:p>
          <a:p>
            <a:pPr>
              <a:spcBef>
                <a:spcPts val="200"/>
              </a:spcBef>
              <a:buClr>
                <a:schemeClr val="bg2"/>
              </a:buClr>
            </a:pPr>
            <a:endParaRPr lang="en-IN" sz="2000" b="1">
              <a:solidFill>
                <a:schemeClr val="bg2"/>
              </a:solidFill>
            </a:endParaRPr>
          </a:p>
        </p:txBody>
      </p:sp>
      <p:pic>
        <p:nvPicPr>
          <p:cNvPr id="413" name="Graphic 412" descr="Document outline">
            <a:extLst>
              <a:ext uri="{FF2B5EF4-FFF2-40B4-BE49-F238E27FC236}">
                <a16:creationId xmlns:a16="http://schemas.microsoft.com/office/drawing/2014/main" id="{E78F5373-92A5-DD71-8ACC-0E8DFE02ED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88202" y="821471"/>
            <a:ext cx="914400" cy="914400"/>
          </a:xfrm>
          <a:prstGeom prst="rect">
            <a:avLst/>
          </a:prstGeom>
        </p:spPr>
      </p:pic>
      <p:sp>
        <p:nvSpPr>
          <p:cNvPr id="414" name="Rectangle: Rounded Corners 413">
            <a:extLst>
              <a:ext uri="{FF2B5EF4-FFF2-40B4-BE49-F238E27FC236}">
                <a16:creationId xmlns:a16="http://schemas.microsoft.com/office/drawing/2014/main" id="{70386F70-6D1B-E596-83F0-73C87E0DE9A5}"/>
              </a:ext>
            </a:extLst>
          </p:cNvPr>
          <p:cNvSpPr/>
          <p:nvPr/>
        </p:nvSpPr>
        <p:spPr>
          <a:xfrm>
            <a:off x="7394293" y="618658"/>
            <a:ext cx="3243939" cy="518540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endParaRPr lang="en-IN" sz="1600">
              <a:solidFill>
                <a:schemeClr val="tx1"/>
              </a:solidFill>
            </a:endParaRPr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BFA32470-C757-9AD1-D8C9-8C8ABCC695F0}"/>
              </a:ext>
            </a:extLst>
          </p:cNvPr>
          <p:cNvSpPr txBox="1"/>
          <p:nvPr/>
        </p:nvSpPr>
        <p:spPr>
          <a:xfrm>
            <a:off x="7396841" y="1971818"/>
            <a:ext cx="3015949" cy="14414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00"/>
              </a:spcBef>
              <a:buClr>
                <a:schemeClr val="bg2"/>
              </a:buClr>
            </a:pPr>
            <a:r>
              <a:rPr lang="en-IN" sz="2000" b="1"/>
              <a:t>Launch Readiness &amp; Deployment</a:t>
            </a:r>
          </a:p>
          <a:p>
            <a:pPr marL="285750" indent="-285750">
              <a:spcBef>
                <a:spcPts val="200"/>
              </a:spcBef>
              <a:buClr>
                <a:schemeClr val="bg2"/>
              </a:buClr>
              <a:buFont typeface="Wingdings" panose="05000000000000000000" pitchFamily="2" charset="2"/>
              <a:buChar char="q"/>
            </a:pPr>
            <a:r>
              <a:rPr lang="en-US" sz="1600"/>
              <a:t>Pre-launch procedures and dry runs</a:t>
            </a:r>
          </a:p>
          <a:p>
            <a:pPr marL="285750" indent="-285750">
              <a:spcBef>
                <a:spcPts val="200"/>
              </a:spcBef>
              <a:buClr>
                <a:schemeClr val="bg2"/>
              </a:buClr>
              <a:buFont typeface="Wingdings" panose="05000000000000000000" pitchFamily="2" charset="2"/>
              <a:buChar char="q"/>
            </a:pPr>
            <a:r>
              <a:rPr lang="en-US" sz="1600"/>
              <a:t>Orbital or suborbital mission launch</a:t>
            </a:r>
          </a:p>
          <a:p>
            <a:pPr marL="285750" indent="-285750">
              <a:spcBef>
                <a:spcPts val="200"/>
              </a:spcBef>
              <a:buClr>
                <a:schemeClr val="bg2"/>
              </a:buClr>
              <a:buFont typeface="Wingdings" panose="05000000000000000000" pitchFamily="2" charset="2"/>
              <a:buChar char="q"/>
            </a:pPr>
            <a:r>
              <a:rPr lang="en-US" sz="1600"/>
              <a:t>Begin commercialization or government partnerships</a:t>
            </a:r>
          </a:p>
          <a:p>
            <a:pPr marL="285750" indent="-285750">
              <a:spcBef>
                <a:spcPts val="200"/>
              </a:spcBef>
              <a:buClr>
                <a:schemeClr val="bg2"/>
              </a:buClr>
              <a:buFont typeface="Wingdings" panose="05000000000000000000" pitchFamily="2" charset="2"/>
              <a:buChar char="q"/>
            </a:pPr>
            <a:r>
              <a:rPr lang="en-IN" sz="1600"/>
              <a:t>Plan for next-gen pod upgrade (modular systems, planetary landing)</a:t>
            </a:r>
            <a:endParaRPr lang="en-IN" sz="1600" b="1">
              <a:solidFill>
                <a:schemeClr val="bg2"/>
              </a:solidFill>
            </a:endParaRPr>
          </a:p>
        </p:txBody>
      </p:sp>
      <p:pic>
        <p:nvPicPr>
          <p:cNvPr id="416" name="Graphic 415" descr="Rocket with solid fill">
            <a:extLst>
              <a:ext uri="{FF2B5EF4-FFF2-40B4-BE49-F238E27FC236}">
                <a16:creationId xmlns:a16="http://schemas.microsoft.com/office/drawing/2014/main" id="{1B0B1378-2B11-408A-B5F7-F311A89681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96841" y="9429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32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79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0" fill="hold">
                      <p:stCondLst>
                        <p:cond delay="0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375" grpId="0" animBg="1"/>
      <p:bldP spid="375" grpId="1" animBg="1"/>
      <p:bldP spid="377" grpId="0"/>
      <p:bldP spid="377" grpId="1"/>
      <p:bldP spid="399" grpId="0" animBg="1"/>
      <p:bldP spid="399" grpId="1" animBg="1"/>
      <p:bldP spid="400" grpId="0"/>
      <p:bldP spid="400" grpId="1"/>
      <p:bldP spid="408" grpId="0" animBg="1"/>
      <p:bldP spid="408" grpId="1" animBg="1"/>
      <p:bldP spid="410" grpId="0"/>
      <p:bldP spid="410" grpId="1"/>
      <p:bldP spid="411" grpId="0" animBg="1"/>
      <p:bldP spid="411" grpId="1" animBg="1"/>
      <p:bldP spid="412" grpId="0"/>
      <p:bldP spid="412" grpId="1"/>
      <p:bldP spid="412" grpId="2"/>
      <p:bldP spid="414" grpId="0" animBg="1"/>
      <p:bldP spid="414" grpId="1" animBg="1"/>
      <p:bldP spid="415" grpId="0"/>
      <p:bldP spid="41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BC0021-A624-5938-BE3F-FCC5BC42F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10.07.2025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FE061B-E33D-36E9-2183-7C6E5AA6B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Reusable pods for Interplanetary Travel System @HSB © Naga Sai Vamsi Uppuluri</a:t>
            </a:r>
            <a:endParaRPr lang="de-DE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BCF5D-167F-0957-058E-88D5B83D7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084476-08C6-34C9-EEB5-73BC5AD0F20E}"/>
              </a:ext>
            </a:extLst>
          </p:cNvPr>
          <p:cNvSpPr txBox="1"/>
          <p:nvPr/>
        </p:nvSpPr>
        <p:spPr>
          <a:xfrm>
            <a:off x="730646" y="913702"/>
            <a:ext cx="448082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2800" b="1">
                <a:ea typeface="Calibri"/>
                <a:cs typeface="Calibri"/>
              </a:rPr>
              <a:t>POD DESIGN OVERVIEW AND DIMENSIONS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38DCA9-0714-6E8C-5487-631ECDDF19D7}"/>
              </a:ext>
            </a:extLst>
          </p:cNvPr>
          <p:cNvSpPr txBox="1"/>
          <p:nvPr/>
        </p:nvSpPr>
        <p:spPr>
          <a:xfrm>
            <a:off x="728122" y="1922165"/>
            <a:ext cx="5562063" cy="41376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ü"/>
            </a:pPr>
            <a:r>
              <a:rPr lang="en-US">
                <a:ea typeface="+mn-lt"/>
                <a:cs typeface="+mn-lt"/>
              </a:rPr>
              <a:t>Lunar mission (Modular, Human rated and transitional element, Autonomous )</a:t>
            </a:r>
          </a:p>
          <a:p>
            <a:pPr marL="285750" indent="-285750" algn="just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ü"/>
            </a:pPr>
            <a:r>
              <a:rPr lang="en-US">
                <a:ea typeface="+mn-lt"/>
                <a:cs typeface="+mn-lt"/>
              </a:rPr>
              <a:t>ITS-Compatible Structure(Universal tophatch, Umbilical) </a:t>
            </a:r>
            <a:endParaRPr lang="en-US">
              <a:ea typeface="Calibri"/>
              <a:cs typeface="Calibri"/>
            </a:endParaRPr>
          </a:p>
          <a:p>
            <a:pPr marL="285750" indent="-285750" algn="just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ü"/>
            </a:pPr>
            <a:r>
              <a:rPr lang="en-US">
                <a:ea typeface="+mn-lt"/>
                <a:cs typeface="+mn-lt"/>
              </a:rPr>
              <a:t> 15m Height × 6m Diameter (Cylindrical profile, Circular decks)</a:t>
            </a:r>
            <a:endParaRPr lang="en-US">
              <a:ea typeface="Calibri"/>
              <a:cs typeface="Calibri"/>
            </a:endParaRPr>
          </a:p>
          <a:p>
            <a:pPr marL="285750" indent="-285750" algn="just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ü"/>
            </a:pPr>
            <a:r>
              <a:rPr lang="en-US">
                <a:ea typeface="+mn-lt"/>
                <a:cs typeface="+mn-lt"/>
              </a:rPr>
              <a:t>9.5m Habitable Volume (200 m³)  </a:t>
            </a:r>
            <a:endParaRPr lang="en-US">
              <a:ea typeface="Calibri"/>
              <a:cs typeface="Calibri"/>
            </a:endParaRPr>
          </a:p>
          <a:p>
            <a:pPr marL="285750" indent="-285750" algn="just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ü"/>
            </a:pPr>
            <a:r>
              <a:rPr lang="en-US">
                <a:ea typeface="+mn-lt"/>
                <a:cs typeface="+mn-lt"/>
              </a:rPr>
              <a:t>Supports 6 Crew (≥25 m³/person)  </a:t>
            </a:r>
            <a:endParaRPr lang="en-US">
              <a:ea typeface="Calibri"/>
              <a:cs typeface="Calibri"/>
            </a:endParaRPr>
          </a:p>
          <a:p>
            <a:pPr marL="285750" indent="-285750" algn="just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ü"/>
            </a:pPr>
            <a:r>
              <a:rPr lang="en-US">
                <a:ea typeface="+mn-lt"/>
                <a:cs typeface="+mn-lt"/>
              </a:rPr>
              <a:t>~31.3 Tons Habitat Mass  </a:t>
            </a:r>
            <a:endParaRPr lang="en-US">
              <a:ea typeface="Calibri"/>
              <a:cs typeface="Calibri"/>
            </a:endParaRPr>
          </a:p>
          <a:p>
            <a:pPr marL="285750" indent="-285750" algn="just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ü"/>
            </a:pPr>
            <a:r>
              <a:rPr lang="en-US">
                <a:ea typeface="+mn-lt"/>
                <a:cs typeface="+mn-lt"/>
              </a:rPr>
              <a:t>Designed for Pressurization &amp; Radiation Shielding</a:t>
            </a:r>
            <a:endParaRPr lang="en-US">
              <a:ea typeface="Calibri"/>
              <a:cs typeface="Calibri"/>
            </a:endParaRPr>
          </a:p>
          <a:p>
            <a:pPr marL="285750" indent="-285750" algn="just">
              <a:lnSpc>
                <a:spcPct val="150000"/>
              </a:lnSpc>
              <a:spcBef>
                <a:spcPts val="200"/>
              </a:spcBef>
              <a:buClr>
                <a:schemeClr val="bg2"/>
              </a:buClr>
              <a:buFont typeface="Wingdings" panose="05000000000000000000" pitchFamily="2" charset="2"/>
              <a:buChar char="ü"/>
            </a:pPr>
            <a:endParaRPr lang="en-US">
              <a:ea typeface="Calibri"/>
              <a:cs typeface="Calibri"/>
            </a:endParaRPr>
          </a:p>
        </p:txBody>
      </p:sp>
      <p:pic>
        <p:nvPicPr>
          <p:cNvPr id="10" name="Picture 9" descr="A drawing of a rocket&#10;&#10;AI-generated content may be incorrect.">
            <a:extLst>
              <a:ext uri="{FF2B5EF4-FFF2-40B4-BE49-F238E27FC236}">
                <a16:creationId xmlns:a16="http://schemas.microsoft.com/office/drawing/2014/main" id="{E0697B54-41E5-EE7E-010A-725D5D7023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05" b="1005"/>
          <a:stretch>
            <a:fillRect/>
          </a:stretch>
        </p:blipFill>
        <p:spPr>
          <a:xfrm>
            <a:off x="7191512" y="813138"/>
            <a:ext cx="4116886" cy="4799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F231941-8EEF-670C-CB48-044E004572C1}"/>
              </a:ext>
            </a:extLst>
          </p:cNvPr>
          <p:cNvCxnSpPr/>
          <p:nvPr/>
        </p:nvCxnSpPr>
        <p:spPr>
          <a:xfrm>
            <a:off x="6503376" y="4397"/>
            <a:ext cx="49823" cy="6863860"/>
          </a:xfrm>
          <a:prstGeom prst="straightConnector1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81D0A9-28B5-3F3F-162F-6D4A99E23CA8}"/>
              </a:ext>
            </a:extLst>
          </p:cNvPr>
          <p:cNvCxnSpPr/>
          <p:nvPr/>
        </p:nvCxnSpPr>
        <p:spPr>
          <a:xfrm flipV="1">
            <a:off x="-35901" y="614727"/>
            <a:ext cx="12219839" cy="38100"/>
          </a:xfrm>
          <a:prstGeom prst="straightConnector1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9557D5E-C1B8-4199-9871-AFE5AF431308}"/>
              </a:ext>
            </a:extLst>
          </p:cNvPr>
          <p:cNvCxnSpPr/>
          <p:nvPr/>
        </p:nvCxnSpPr>
        <p:spPr>
          <a:xfrm>
            <a:off x="370743" y="-17585"/>
            <a:ext cx="13188" cy="6907822"/>
          </a:xfrm>
          <a:prstGeom prst="straightConnector1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inus Sign 10">
            <a:extLst>
              <a:ext uri="{FF2B5EF4-FFF2-40B4-BE49-F238E27FC236}">
                <a16:creationId xmlns:a16="http://schemas.microsoft.com/office/drawing/2014/main" id="{BA12C309-0D51-12FE-A617-9219E5389EB0}"/>
              </a:ext>
            </a:extLst>
          </p:cNvPr>
          <p:cNvSpPr/>
          <p:nvPr/>
        </p:nvSpPr>
        <p:spPr>
          <a:xfrm rot="5400000">
            <a:off x="4396" y="934915"/>
            <a:ext cx="745879" cy="709247"/>
          </a:xfrm>
          <a:prstGeom prst="mathMinus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US" sz="1600" err="1"/>
          </a:p>
        </p:txBody>
      </p:sp>
      <p:sp>
        <p:nvSpPr>
          <p:cNvPr id="12" name="Minus Sign 11">
            <a:extLst>
              <a:ext uri="{FF2B5EF4-FFF2-40B4-BE49-F238E27FC236}">
                <a16:creationId xmlns:a16="http://schemas.microsoft.com/office/drawing/2014/main" id="{F5B29009-57DB-64A3-BE18-AD760F7CA5D7}"/>
              </a:ext>
            </a:extLst>
          </p:cNvPr>
          <p:cNvSpPr/>
          <p:nvPr/>
        </p:nvSpPr>
        <p:spPr>
          <a:xfrm rot="5400000">
            <a:off x="6173665" y="5756030"/>
            <a:ext cx="745879" cy="709247"/>
          </a:xfrm>
          <a:prstGeom prst="mathMinus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US" sz="160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34E978-CEAF-5149-1836-853D5877F39E}"/>
              </a:ext>
            </a:extLst>
          </p:cNvPr>
          <p:cNvSpPr txBox="1"/>
          <p:nvPr/>
        </p:nvSpPr>
        <p:spPr>
          <a:xfrm>
            <a:off x="8303380" y="5739191"/>
            <a:ext cx="1898953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200">
                <a:ea typeface="Calibri"/>
                <a:cs typeface="Calibri"/>
              </a:rPr>
              <a:t>Figure : Pod Exterior model</a:t>
            </a:r>
          </a:p>
        </p:txBody>
      </p:sp>
    </p:spTree>
    <p:extLst>
      <p:ext uri="{BB962C8B-B14F-4D97-AF65-F5344CB8AC3E}">
        <p14:creationId xmlns:p14="http://schemas.microsoft.com/office/powerpoint/2010/main" val="2660651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71A7D71-1929-1D39-D1D4-D8A03AE146AE}"/>
              </a:ext>
            </a:extLst>
          </p:cNvPr>
          <p:cNvSpPr/>
          <p:nvPr/>
        </p:nvSpPr>
        <p:spPr>
          <a:xfrm>
            <a:off x="679200" y="610636"/>
            <a:ext cx="4776058" cy="5786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US" sz="1600" err="1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347E8E-AD74-9CC6-E541-F0C969276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10.07.2025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8D3BD2-FA37-B3B9-9EEE-8BA3C3974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Reusable pods for Interplanetary Travel System @HSB © Naga Sai Vamsi Uppuluri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B342F-7C6D-35EC-124E-61AE9C452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18</a:t>
            </a:fld>
            <a:endParaRPr lang="de-DE"/>
          </a:p>
        </p:txBody>
      </p:sp>
      <p:pic>
        <p:nvPicPr>
          <p:cNvPr id="8" name="Picture 7" descr="A rocket with multiple layers of the top">
            <a:extLst>
              <a:ext uri="{FF2B5EF4-FFF2-40B4-BE49-F238E27FC236}">
                <a16:creationId xmlns:a16="http://schemas.microsoft.com/office/drawing/2014/main" id="{5EFF988F-F799-8372-5880-A2B3DCE42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7484" t="10553" r="39113" b="-284"/>
          <a:stretch>
            <a:fillRect/>
          </a:stretch>
        </p:blipFill>
        <p:spPr>
          <a:xfrm>
            <a:off x="3413619" y="1713353"/>
            <a:ext cx="2241349" cy="3960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962F4F-B906-4FB1-43A9-2FE2FB2A9B16}"/>
              </a:ext>
            </a:extLst>
          </p:cNvPr>
          <p:cNvSpPr txBox="1"/>
          <p:nvPr/>
        </p:nvSpPr>
        <p:spPr>
          <a:xfrm>
            <a:off x="710431" y="762465"/>
            <a:ext cx="45844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b="1">
                <a:solidFill>
                  <a:schemeClr val="bg1"/>
                </a:solidFill>
                <a:ea typeface="Calibri"/>
                <a:cs typeface="Calibri"/>
              </a:rPr>
              <a:t>INTERNAL LAYOUT AND FUNCTIONAL ZONING </a:t>
            </a:r>
          </a:p>
        </p:txBody>
      </p:sp>
      <p:pic>
        <p:nvPicPr>
          <p:cNvPr id="6" name="Picture 5" descr="A diagram of a space ship&#10;&#10;AI-generated content may be incorrect.">
            <a:extLst>
              <a:ext uri="{FF2B5EF4-FFF2-40B4-BE49-F238E27FC236}">
                <a16:creationId xmlns:a16="http://schemas.microsoft.com/office/drawing/2014/main" id="{EC088C9C-75EE-FFAE-5515-898C7E88E9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2222" t="282" r="23447" b="5642"/>
          <a:stretch>
            <a:fillRect/>
          </a:stretch>
        </p:blipFill>
        <p:spPr>
          <a:xfrm>
            <a:off x="903822" y="1296769"/>
            <a:ext cx="2342768" cy="40563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BBA3C8-B158-920E-DFBD-264EC205DFEC}"/>
              </a:ext>
            </a:extLst>
          </p:cNvPr>
          <p:cNvSpPr txBox="1"/>
          <p:nvPr/>
        </p:nvSpPr>
        <p:spPr>
          <a:xfrm>
            <a:off x="2075793" y="5912069"/>
            <a:ext cx="2942896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1600">
                <a:ea typeface="Calibri"/>
                <a:cs typeface="Calibri"/>
              </a:rPr>
              <a:t>Figure : Pod Interior design model</a:t>
            </a:r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5AEEAF6-CE0A-48AD-88A1-F43E5BBA6C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960" y="1727199"/>
            <a:ext cx="6527132" cy="392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602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BB6F6A-8053-1E5F-E38C-8B0158E05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10.07.2025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806771-7097-7EC3-A345-0A57CFD84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/>
              <a:t>Reusable pods for Interplanetary Travel System@HSB © Naga Sai Vamsi Uppuluri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90D78-9A6A-EAAC-F478-6AB356064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19</a:t>
            </a:fld>
            <a:endParaRPr lang="de-DE"/>
          </a:p>
        </p:txBody>
      </p:sp>
      <p:pic>
        <p:nvPicPr>
          <p:cNvPr id="8" name="Picture 7" descr="A room with beds and a round table&#10;&#10;AI-generated content may be incorrect.">
            <a:extLst>
              <a:ext uri="{FF2B5EF4-FFF2-40B4-BE49-F238E27FC236}">
                <a16:creationId xmlns:a16="http://schemas.microsoft.com/office/drawing/2014/main" id="{2ACCECDD-5373-91AA-E2AC-DC7CDFABD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330" y="1183446"/>
            <a:ext cx="4417017" cy="4378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31" name="Rectangle 430">
            <a:extLst>
              <a:ext uri="{FF2B5EF4-FFF2-40B4-BE49-F238E27FC236}">
                <a16:creationId xmlns:a16="http://schemas.microsoft.com/office/drawing/2014/main" id="{7D56C080-86BB-05D3-5AD6-798A6785D6E4}"/>
              </a:ext>
            </a:extLst>
          </p:cNvPr>
          <p:cNvSpPr/>
          <p:nvPr/>
        </p:nvSpPr>
        <p:spPr>
          <a:xfrm>
            <a:off x="711200" y="711200"/>
            <a:ext cx="3873500" cy="45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endParaRPr lang="en-US" sz="2000" b="1">
              <a:solidFill>
                <a:schemeClr val="bg1"/>
              </a:solidFill>
              <a:ea typeface="Calibri"/>
              <a:cs typeface="Calibri"/>
            </a:endParaRPr>
          </a:p>
          <a:p>
            <a:pPr algn="ctr">
              <a:spcBef>
                <a:spcPts val="200"/>
              </a:spcBef>
            </a:pPr>
            <a:r>
              <a:rPr lang="en-US" sz="2000" b="1">
                <a:solidFill>
                  <a:schemeClr val="bg1"/>
                </a:solidFill>
                <a:ea typeface="Calibri"/>
                <a:cs typeface="Calibri"/>
              </a:rPr>
              <a:t>CREW SYSTEMS AND HABITABILITY</a:t>
            </a:r>
            <a:endParaRPr lang="en-US" sz="2000">
              <a:solidFill>
                <a:schemeClr val="bg1"/>
              </a:solidFill>
              <a:ea typeface="Calibri"/>
              <a:cs typeface="Calibri"/>
            </a:endParaRPr>
          </a:p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US" sz="1600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5" name="Picture 4" descr="A screenshot of a group of text&#10;&#10;AI-generated content may be incorrect.">
            <a:extLst>
              <a:ext uri="{FF2B5EF4-FFF2-40B4-BE49-F238E27FC236}">
                <a16:creationId xmlns:a16="http://schemas.microsoft.com/office/drawing/2014/main" id="{29AEE72F-BB9B-E311-1C33-17571DF23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841" y="1404520"/>
            <a:ext cx="5018004" cy="414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930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A915B4-8F72-C353-7E5B-13BA89A9E2DF}"/>
              </a:ext>
            </a:extLst>
          </p:cNvPr>
          <p:cNvSpPr txBox="1"/>
          <p:nvPr/>
        </p:nvSpPr>
        <p:spPr>
          <a:xfrm>
            <a:off x="4223656" y="1763485"/>
            <a:ext cx="529045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3200" b="1">
                <a:solidFill>
                  <a:schemeClr val="bg1"/>
                </a:solidFill>
              </a:rPr>
              <a:t>MEET OUR TEAM</a:t>
            </a:r>
            <a:endParaRPr lang="en-IN" sz="3200" b="1" err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C7B8EC-5431-A797-A02D-7F6DF1F42B9C}"/>
              </a:ext>
            </a:extLst>
          </p:cNvPr>
          <p:cNvSpPr txBox="1"/>
          <p:nvPr/>
        </p:nvSpPr>
        <p:spPr>
          <a:xfrm>
            <a:off x="8240484" y="4744234"/>
            <a:ext cx="3298372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2000" b="1"/>
              <a:t>NAGA SAI VAMSI UPPULURI</a:t>
            </a:r>
            <a:endParaRPr lang="en-IN" sz="20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744718-AF2C-819D-D18C-F6AD1B1EE230}"/>
              </a:ext>
            </a:extLst>
          </p:cNvPr>
          <p:cNvSpPr txBox="1"/>
          <p:nvPr/>
        </p:nvSpPr>
        <p:spPr>
          <a:xfrm>
            <a:off x="4555705" y="4746956"/>
            <a:ext cx="3434444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2000" b="1"/>
              <a:t>     VANDANA CHEGONDI</a:t>
            </a:r>
            <a:endParaRPr lang="en-IN" sz="20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088E6E-2961-E799-DECD-0005E5EF826B}"/>
              </a:ext>
            </a:extLst>
          </p:cNvPr>
          <p:cNvSpPr txBox="1"/>
          <p:nvPr/>
        </p:nvSpPr>
        <p:spPr>
          <a:xfrm>
            <a:off x="1016000" y="4746956"/>
            <a:ext cx="2416629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2000" b="1"/>
              <a:t>SRIRAM REPAKA</a:t>
            </a:r>
            <a:endParaRPr lang="en-IN" sz="2000" b="1"/>
          </a:p>
        </p:txBody>
      </p:sp>
      <p:pic>
        <p:nvPicPr>
          <p:cNvPr id="10" name="Picture 9" descr="A person with a beard and glasses&#10;&#10;AI-generated content may be incorrect.">
            <a:extLst>
              <a:ext uri="{FF2B5EF4-FFF2-40B4-BE49-F238E27FC236}">
                <a16:creationId xmlns:a16="http://schemas.microsoft.com/office/drawing/2014/main" id="{11916986-A79B-C16D-179F-10F719277189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17813" y="2830286"/>
            <a:ext cx="1828800" cy="1828800"/>
          </a:xfrm>
          <a:prstGeom prst="rect">
            <a:avLst/>
          </a:prstGeom>
        </p:spPr>
      </p:pic>
      <p:pic>
        <p:nvPicPr>
          <p:cNvPr id="5" name="Picture 4" descr="A close-up of a person&#10;&#10;AI-generated content may be incorrect.">
            <a:extLst>
              <a:ext uri="{FF2B5EF4-FFF2-40B4-BE49-F238E27FC236}">
                <a16:creationId xmlns:a16="http://schemas.microsoft.com/office/drawing/2014/main" id="{1A06120F-EE93-E77F-93BF-C040B5748479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773384" y="2827173"/>
            <a:ext cx="1828800" cy="1828800"/>
          </a:xfrm>
          <a:prstGeom prst="ellipse">
            <a:avLst/>
          </a:prstGeom>
        </p:spPr>
      </p:pic>
      <p:pic>
        <p:nvPicPr>
          <p:cNvPr id="13" name="Picture 12" descr="A person with a beard and mustache&#10;&#10;AI-generated content may be incorrect.">
            <a:extLst>
              <a:ext uri="{FF2B5EF4-FFF2-40B4-BE49-F238E27FC236}">
                <a16:creationId xmlns:a16="http://schemas.microsoft.com/office/drawing/2014/main" id="{251D233C-8DED-8055-B2AF-D5BBFFB43B83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753020" y="2824843"/>
            <a:ext cx="1828800" cy="1828800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542898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203780-7DB2-09AE-C8B9-FCB6C646AA79}"/>
              </a:ext>
            </a:extLst>
          </p:cNvPr>
          <p:cNvSpPr/>
          <p:nvPr/>
        </p:nvSpPr>
        <p:spPr>
          <a:xfrm>
            <a:off x="685800" y="577849"/>
            <a:ext cx="5638799" cy="6222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US" sz="1600" err="1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12EF3D-EC5E-60D8-4C7A-4429B3F8F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10.07.2025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192EE9-AA8F-A66A-BDE5-D79F891F2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/>
              <a:t>Reusable pods for Interplanetary Travel System@HSB © Naga Sai Vamsi Uppuluri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A0EF1-BAF1-A933-FE2A-24EB0F0A4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2FDEF4-6F02-BE07-80D7-4DD415949E6D}"/>
              </a:ext>
            </a:extLst>
          </p:cNvPr>
          <p:cNvSpPr txBox="1"/>
          <p:nvPr/>
        </p:nvSpPr>
        <p:spPr>
          <a:xfrm>
            <a:off x="688730" y="732692"/>
            <a:ext cx="55245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9705" indent="-179705">
              <a:spcBef>
                <a:spcPts val="2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z="2000" b="1">
                <a:solidFill>
                  <a:schemeClr val="bg1"/>
                </a:solidFill>
                <a:ea typeface="Calibri"/>
                <a:cs typeface="Calibri"/>
              </a:rPr>
              <a:t>ENVIRONMENTAL CONTROLS  AND CONSUMABLES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FAD3D6-33B4-E49B-D141-B1D158459A09}"/>
              </a:ext>
            </a:extLst>
          </p:cNvPr>
          <p:cNvSpPr txBox="1"/>
          <p:nvPr/>
        </p:nvSpPr>
        <p:spPr>
          <a:xfrm>
            <a:off x="1069731" y="1388874"/>
            <a:ext cx="5641211" cy="45531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Clr>
                <a:schemeClr val="bg2"/>
              </a:buClr>
              <a:buFont typeface="Arial" panose="05000000000000000000" pitchFamily="2" charset="2"/>
              <a:buChar char="•"/>
            </a:pPr>
            <a:r>
              <a:rPr lang="en-US" b="1">
                <a:ea typeface="+mn-lt"/>
                <a:cs typeface="+mn-lt"/>
              </a:rPr>
              <a:t>30-day support</a:t>
            </a:r>
            <a:r>
              <a:rPr lang="en-US">
                <a:ea typeface="+mn-lt"/>
                <a:cs typeface="+mn-lt"/>
              </a:rPr>
              <a:t> for 6 crew members</a:t>
            </a:r>
            <a:endParaRPr lang="en-US"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Arial" panose="05000000000000000000" pitchFamily="2" charset="2"/>
              <a:buChar char="•"/>
            </a:pPr>
            <a:r>
              <a:rPr lang="en-US">
                <a:ea typeface="+mn-lt"/>
                <a:cs typeface="+mn-lt"/>
              </a:rPr>
              <a:t>Estimated usage per mission:</a:t>
            </a:r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 • </a:t>
            </a:r>
            <a:r>
              <a:rPr lang="en-US" b="1">
                <a:ea typeface="+mn-lt"/>
                <a:cs typeface="+mn-lt"/>
              </a:rPr>
              <a:t>Water</a:t>
            </a:r>
            <a:r>
              <a:rPr lang="en-US">
                <a:ea typeface="+mn-lt"/>
                <a:cs typeface="+mn-lt"/>
              </a:rPr>
              <a:t>: ~930 kg</a:t>
            </a:r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 • </a:t>
            </a:r>
            <a:r>
              <a:rPr lang="en-US" b="1">
                <a:ea typeface="+mn-lt"/>
                <a:cs typeface="+mn-lt"/>
              </a:rPr>
              <a:t>Food</a:t>
            </a:r>
            <a:r>
              <a:rPr lang="en-US">
                <a:ea typeface="+mn-lt"/>
                <a:cs typeface="+mn-lt"/>
              </a:rPr>
              <a:t>: ~150 kg</a:t>
            </a:r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 • </a:t>
            </a:r>
            <a:r>
              <a:rPr lang="en-US" b="1">
                <a:ea typeface="+mn-lt"/>
                <a:cs typeface="+mn-lt"/>
              </a:rPr>
              <a:t>Oxygen</a:t>
            </a:r>
            <a:r>
              <a:rPr lang="en-US">
                <a:ea typeface="+mn-lt"/>
                <a:cs typeface="+mn-lt"/>
              </a:rPr>
              <a:t>: ~150 kg</a:t>
            </a:r>
            <a:endParaRPr lang="en-US"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Arial" panose="05000000000000000000" pitchFamily="2" charset="2"/>
              <a:buChar char="•"/>
            </a:pPr>
            <a:r>
              <a:rPr lang="en-US">
                <a:ea typeface="+mn-lt"/>
                <a:cs typeface="+mn-lt"/>
              </a:rPr>
              <a:t>Integrated </a:t>
            </a:r>
            <a:r>
              <a:rPr lang="en-US" b="1">
                <a:ea typeface="+mn-lt"/>
                <a:cs typeface="+mn-lt"/>
              </a:rPr>
              <a:t>CO₂ scrubbing</a:t>
            </a:r>
            <a:r>
              <a:rPr lang="en-US">
                <a:ea typeface="+mn-lt"/>
                <a:cs typeface="+mn-lt"/>
              </a:rPr>
              <a:t> and </a:t>
            </a:r>
            <a:r>
              <a:rPr lang="en-US" b="1">
                <a:ea typeface="+mn-lt"/>
                <a:cs typeface="+mn-lt"/>
              </a:rPr>
              <a:t>air recycling</a:t>
            </a:r>
            <a:endParaRPr lang="en-US"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Arial" panose="05000000000000000000" pitchFamily="2" charset="2"/>
              <a:buChar char="•"/>
            </a:pPr>
            <a:r>
              <a:rPr lang="en-US" b="1">
                <a:ea typeface="+mn-lt"/>
                <a:cs typeface="+mn-lt"/>
              </a:rPr>
              <a:t>Water purification</a:t>
            </a:r>
            <a:r>
              <a:rPr lang="en-US">
                <a:ea typeface="+mn-lt"/>
                <a:cs typeface="+mn-lt"/>
              </a:rPr>
              <a:t> and greywater recovery loop</a:t>
            </a:r>
            <a:endParaRPr lang="en-US"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Arial" panose="05000000000000000000" pitchFamily="2" charset="2"/>
              <a:buChar char="•"/>
            </a:pPr>
            <a:r>
              <a:rPr lang="en-US">
                <a:ea typeface="+mn-lt"/>
                <a:cs typeface="+mn-lt"/>
              </a:rPr>
              <a:t>Systems housed in life support zone (Deck 4)</a:t>
            </a:r>
            <a:endParaRPr lang="en-US"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Arial" panose="05000000000000000000" pitchFamily="2" charset="2"/>
              <a:buChar char="•"/>
            </a:pPr>
            <a:r>
              <a:rPr lang="en-US">
                <a:ea typeface="+mn-lt"/>
                <a:cs typeface="+mn-lt"/>
              </a:rPr>
              <a:t>Monitored via internal health &amp; air quality sensors, ECC.</a:t>
            </a:r>
            <a:endParaRPr lang="en-US"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Arial" panose="05000000000000000000" pitchFamily="2" charset="2"/>
              <a:buChar char="•"/>
            </a:pPr>
            <a:r>
              <a:rPr lang="en-US">
                <a:ea typeface="Calibri"/>
                <a:cs typeface="Calibri"/>
              </a:rPr>
              <a:t>Built-in redundancy and Backup air revitalization in deck-5.</a:t>
            </a:r>
          </a:p>
          <a:p>
            <a:pPr marL="179705" indent="-179705">
              <a:lnSpc>
                <a:spcPct val="150000"/>
              </a:lnSpc>
              <a:spcBef>
                <a:spcPts val="2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endParaRPr lang="en-US">
              <a:ea typeface="Calibri"/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154701-8CAA-AB98-CE0D-D03ABFE30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5026" y="1348078"/>
            <a:ext cx="3916193" cy="3844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8198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D7ECE-DC38-3972-5767-095700356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8F32088-4CAB-453A-9454-01AE24AE15FF}"/>
              </a:ext>
            </a:extLst>
          </p:cNvPr>
          <p:cNvSpPr/>
          <p:nvPr/>
        </p:nvSpPr>
        <p:spPr>
          <a:xfrm>
            <a:off x="474133" y="607646"/>
            <a:ext cx="5154246" cy="5561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US" sz="1600" err="1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5D2E48-F8E0-E043-2168-00F50FC2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10.07.2025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3F2A04-A9BF-3F3E-4DC7-9C328F1B1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Reusable pods for Interplanetary Travel System @HSB © Naga Sai Vamsi Uppuluri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C3E6E-8306-0D47-6B15-1BD4DFD4C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EC7633-C3F5-F4A7-F70F-B38502EE476A}"/>
              </a:ext>
            </a:extLst>
          </p:cNvPr>
          <p:cNvSpPr txBox="1"/>
          <p:nvPr/>
        </p:nvSpPr>
        <p:spPr>
          <a:xfrm>
            <a:off x="688730" y="732692"/>
            <a:ext cx="55245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2000" b="1">
                <a:solidFill>
                  <a:schemeClr val="bg1"/>
                </a:solidFill>
                <a:ea typeface="+mn-lt"/>
                <a:cs typeface="+mn-lt"/>
              </a:rPr>
              <a:t>Structural Features &amp; Panoramic Windows</a:t>
            </a:r>
            <a:endParaRPr lang="en-US" b="1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0BC490-55D6-1DFC-8251-3284692D173F}"/>
              </a:ext>
            </a:extLst>
          </p:cNvPr>
          <p:cNvSpPr txBox="1"/>
          <p:nvPr/>
        </p:nvSpPr>
        <p:spPr>
          <a:xfrm>
            <a:off x="481520" y="1529656"/>
            <a:ext cx="5145042" cy="49083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  <a:buClr>
                <a:schemeClr val="bg2"/>
              </a:buClr>
              <a:buFont typeface="Arial" panose="05000000000000000000" pitchFamily="2" charset="2"/>
              <a:buChar char="•"/>
            </a:pPr>
            <a:r>
              <a:rPr lang="en-US">
                <a:ea typeface="+mn-lt"/>
                <a:cs typeface="+mn-lt"/>
              </a:rPr>
              <a:t>Outer shell: </a:t>
            </a:r>
            <a:r>
              <a:rPr lang="en-US" b="1">
                <a:ea typeface="+mn-lt"/>
                <a:cs typeface="+mn-lt"/>
              </a:rPr>
              <a:t>pressurized space graded alloy</a:t>
            </a:r>
            <a:endParaRPr lang="en-US">
              <a:ea typeface="+mn-lt"/>
              <a:cs typeface="+mn-lt"/>
            </a:endParaRPr>
          </a:p>
          <a:p>
            <a:pPr>
              <a:lnSpc>
                <a:spcPct val="200000"/>
              </a:lnSpc>
              <a:buFont typeface="Arial" panose="05000000000000000000" pitchFamily="2" charset="2"/>
              <a:buChar char="•"/>
            </a:pPr>
            <a:r>
              <a:rPr lang="en-US">
                <a:ea typeface="+mn-lt"/>
                <a:cs typeface="+mn-lt"/>
              </a:rPr>
              <a:t>Reinforced with </a:t>
            </a:r>
            <a:r>
              <a:rPr lang="en-US" b="1">
                <a:ea typeface="+mn-lt"/>
                <a:cs typeface="+mn-lt"/>
              </a:rPr>
              <a:t>internal ribs</a:t>
            </a:r>
            <a:r>
              <a:rPr lang="en-US">
                <a:ea typeface="+mn-lt"/>
                <a:cs typeface="+mn-lt"/>
              </a:rPr>
              <a:t> for impact protection.(Circular support rings)</a:t>
            </a:r>
            <a:endParaRPr lang="en-US">
              <a:ea typeface="Calibri"/>
              <a:cs typeface="Calibri"/>
            </a:endParaRPr>
          </a:p>
          <a:p>
            <a:pPr>
              <a:lnSpc>
                <a:spcPct val="200000"/>
              </a:lnSpc>
              <a:buFont typeface="Arial" panose="05000000000000000000" pitchFamily="2" charset="2"/>
              <a:buChar char="•"/>
            </a:pPr>
            <a:r>
              <a:rPr lang="en-US" b="1">
                <a:ea typeface="+mn-lt"/>
                <a:cs typeface="+mn-lt"/>
              </a:rPr>
              <a:t>Panoramic windows</a:t>
            </a:r>
            <a:endParaRPr lang="en-US">
              <a:ea typeface="Calibri"/>
              <a:cs typeface="Calibri"/>
            </a:endParaRPr>
          </a:p>
          <a:p>
            <a:pPr>
              <a:lnSpc>
                <a:spcPct val="200000"/>
              </a:lnSpc>
              <a:buFont typeface="Arial" panose="05000000000000000000" pitchFamily="2" charset="2"/>
              <a:buChar char="•"/>
            </a:pPr>
            <a:r>
              <a:rPr lang="en-US">
                <a:ea typeface="+mn-lt"/>
                <a:cs typeface="+mn-lt"/>
              </a:rPr>
              <a:t>Material: </a:t>
            </a:r>
            <a:r>
              <a:rPr lang="en-US" b="1">
                <a:ea typeface="+mn-lt"/>
                <a:cs typeface="+mn-lt"/>
              </a:rPr>
              <a:t>transparent aluminum / polycarbonate</a:t>
            </a:r>
            <a:endParaRPr lang="en-US">
              <a:ea typeface="Calibri"/>
              <a:cs typeface="Calibri"/>
            </a:endParaRPr>
          </a:p>
          <a:p>
            <a:pPr>
              <a:lnSpc>
                <a:spcPct val="200000"/>
              </a:lnSpc>
              <a:buFont typeface="Arial" panose="05000000000000000000" pitchFamily="2" charset="2"/>
              <a:buChar char="•"/>
            </a:pPr>
            <a:r>
              <a:rPr lang="en-US">
                <a:ea typeface="+mn-lt"/>
                <a:cs typeface="+mn-lt"/>
              </a:rPr>
              <a:t>Framed for </a:t>
            </a:r>
            <a:r>
              <a:rPr lang="en-US" b="1">
                <a:ea typeface="+mn-lt"/>
                <a:cs typeface="+mn-lt"/>
              </a:rPr>
              <a:t>radiation shielding</a:t>
            </a:r>
            <a:r>
              <a:rPr lang="en-US">
                <a:ea typeface="+mn-lt"/>
                <a:cs typeface="+mn-lt"/>
              </a:rPr>
              <a:t> and thermal stability</a:t>
            </a:r>
            <a:endParaRPr lang="en-US">
              <a:ea typeface="Calibri"/>
              <a:cs typeface="Calibri"/>
            </a:endParaRPr>
          </a:p>
          <a:p>
            <a:pPr>
              <a:lnSpc>
                <a:spcPct val="200000"/>
              </a:lnSpc>
              <a:buFont typeface="Arial" panose="05000000000000000000" pitchFamily="2" charset="2"/>
              <a:buChar char="•"/>
            </a:pPr>
            <a:r>
              <a:rPr lang="en-US">
                <a:ea typeface="+mn-lt"/>
                <a:cs typeface="+mn-lt"/>
              </a:rPr>
              <a:t>Enhances </a:t>
            </a:r>
            <a:r>
              <a:rPr lang="en-US" b="1">
                <a:ea typeface="+mn-lt"/>
                <a:cs typeface="+mn-lt"/>
              </a:rPr>
              <a:t>crew visibility</a:t>
            </a:r>
            <a:r>
              <a:rPr lang="en-US">
                <a:ea typeface="+mn-lt"/>
                <a:cs typeface="+mn-lt"/>
              </a:rPr>
              <a:t> and psychological comfort</a:t>
            </a:r>
            <a:endParaRPr lang="en-US">
              <a:ea typeface="Calibri"/>
              <a:cs typeface="Calibri"/>
            </a:endParaRPr>
          </a:p>
          <a:p>
            <a:pPr>
              <a:lnSpc>
                <a:spcPct val="200000"/>
              </a:lnSpc>
              <a:buFont typeface="Arial" panose="05000000000000000000" pitchFamily="2" charset="2"/>
              <a:buChar char="•"/>
            </a:pPr>
            <a:r>
              <a:rPr lang="en-US">
                <a:ea typeface="Calibri"/>
                <a:cs typeface="Calibri"/>
              </a:rPr>
              <a:t>Circular portholes on deck 1 and 5.</a:t>
            </a:r>
          </a:p>
          <a:p>
            <a:pPr>
              <a:lnSpc>
                <a:spcPct val="200000"/>
              </a:lnSpc>
              <a:buClr>
                <a:schemeClr val="bg2"/>
              </a:buClr>
              <a:buFont typeface="Arial" panose="05000000000000000000" pitchFamily="2" charset="2"/>
              <a:buChar char="•"/>
            </a:pPr>
            <a:endParaRPr lang="en-US">
              <a:ea typeface="Calibri"/>
              <a:cs typeface="Calibri"/>
            </a:endParaRPr>
          </a:p>
        </p:txBody>
      </p:sp>
      <p:pic>
        <p:nvPicPr>
          <p:cNvPr id="7" name="Picture 6" descr="A satellite in space seen from a window&#10;&#10;AI-generated content may be incorrect.">
            <a:extLst>
              <a:ext uri="{FF2B5EF4-FFF2-40B4-BE49-F238E27FC236}">
                <a16:creationId xmlns:a16="http://schemas.microsoft.com/office/drawing/2014/main" id="{A9C60ACF-E091-A510-C8EC-15C70BCA0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308" y="-2341"/>
            <a:ext cx="3548648" cy="3360154"/>
          </a:xfrm>
          <a:prstGeom prst="rect">
            <a:avLst/>
          </a:prstGeom>
        </p:spPr>
      </p:pic>
      <p:pic>
        <p:nvPicPr>
          <p:cNvPr id="10" name="Picture 9" descr="A view of a space ship from a cockpit&#10;&#10;AI-generated content may be incorrect.">
            <a:extLst>
              <a:ext uri="{FF2B5EF4-FFF2-40B4-BE49-F238E27FC236}">
                <a16:creationId xmlns:a16="http://schemas.microsoft.com/office/drawing/2014/main" id="{541E190E-DF21-7C2F-FDFC-2CD479301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456" y="3425156"/>
            <a:ext cx="3810669" cy="336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54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662EC7FE-B399-9027-0F07-C0853C4BA32F}"/>
              </a:ext>
            </a:extLst>
          </p:cNvPr>
          <p:cNvSpPr/>
          <p:nvPr/>
        </p:nvSpPr>
        <p:spPr>
          <a:xfrm>
            <a:off x="479156" y="584307"/>
            <a:ext cx="5638799" cy="6222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US" sz="1600" err="1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025CBA-9255-9F82-337D-29868C06C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10.07.2025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436E4F-7ACB-A19B-F77C-937281748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/>
              <a:t>Reusable pods for Interplanetary Travel System@HSB © Naga Sai Vamsi Uppuluri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4352A-4570-014E-0B8A-3D89C74D7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25847F-F998-CA22-A1C3-5BF53314DF1D}"/>
              </a:ext>
            </a:extLst>
          </p:cNvPr>
          <p:cNvSpPr txBox="1"/>
          <p:nvPr/>
        </p:nvSpPr>
        <p:spPr>
          <a:xfrm>
            <a:off x="688731" y="718038"/>
            <a:ext cx="52460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2400" b="1">
                <a:solidFill>
                  <a:schemeClr val="bg1"/>
                </a:solidFill>
                <a:ea typeface="Calibri"/>
                <a:cs typeface="Calibri"/>
              </a:rPr>
              <a:t>PROPULSION AND LANDING SYSTEM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98EDBF-C955-4FA3-4532-ADA3F2F3CC40}"/>
              </a:ext>
            </a:extLst>
          </p:cNvPr>
          <p:cNvSpPr txBox="1"/>
          <p:nvPr/>
        </p:nvSpPr>
        <p:spPr>
          <a:xfrm>
            <a:off x="687659" y="1506629"/>
            <a:ext cx="5788269" cy="47887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2"/>
              </a:buClr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Propulsion architecture(mission lifecycle)</a:t>
            </a:r>
          </a:p>
          <a:p>
            <a:pPr marL="285750" indent="-285750">
              <a:lnSpc>
                <a:spcPct val="150000"/>
              </a:lnSpc>
              <a:buClr>
                <a:schemeClr val="bg2"/>
              </a:buClr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Required </a:t>
            </a:r>
            <a:r>
              <a:rPr lang="en-US" sz="1600" err="1">
                <a:ea typeface="+mn-lt"/>
                <a:cs typeface="+mn-lt"/>
              </a:rPr>
              <a:t>Δv</a:t>
            </a:r>
            <a:r>
              <a:rPr lang="en-US" sz="1600">
                <a:ea typeface="+mn-lt"/>
                <a:cs typeface="+mn-lt"/>
              </a:rPr>
              <a:t>: </a:t>
            </a:r>
            <a:r>
              <a:rPr lang="en-US" sz="1600" b="1">
                <a:ea typeface="+mn-lt"/>
                <a:cs typeface="+mn-lt"/>
              </a:rPr>
              <a:t>~3,600–3,800 m/s</a:t>
            </a:r>
            <a:r>
              <a:rPr lang="en-US" sz="1600">
                <a:ea typeface="+mn-lt"/>
                <a:cs typeface="+mn-lt"/>
              </a:rPr>
              <a:t> (total)</a:t>
            </a:r>
            <a:endParaRPr lang="en-US" sz="1600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Propellant mass: </a:t>
            </a:r>
            <a:r>
              <a:rPr lang="en-US" sz="1600" b="1">
                <a:ea typeface="+mn-lt"/>
                <a:cs typeface="+mn-lt"/>
              </a:rPr>
              <a:t>~22.2 tons</a:t>
            </a:r>
            <a:r>
              <a:rPr lang="en-US" sz="1600">
                <a:ea typeface="+mn-lt"/>
                <a:cs typeface="+mn-lt"/>
              </a:rPr>
              <a:t> (CH₄ + LOX)</a:t>
            </a:r>
            <a:endParaRPr lang="en-US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600" b="1">
                <a:ea typeface="+mn-lt"/>
                <a:cs typeface="+mn-lt"/>
              </a:rPr>
              <a:t>CH₄ tank:</a:t>
            </a:r>
            <a:r>
              <a:rPr lang="en-US" sz="1600">
                <a:ea typeface="+mn-lt"/>
                <a:cs typeface="+mn-lt"/>
              </a:rPr>
              <a:t> 3 m diameter × 1.76 m height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600" b="1">
                <a:ea typeface="+mn-lt"/>
                <a:cs typeface="+mn-lt"/>
              </a:rPr>
              <a:t>LOX tank:</a:t>
            </a:r>
            <a:r>
              <a:rPr lang="en-US" sz="1600">
                <a:ea typeface="+mn-lt"/>
                <a:cs typeface="+mn-lt"/>
              </a:rPr>
              <a:t> 3 m diameter × 2.10 m height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600">
                <a:ea typeface="+mn-lt"/>
                <a:cs typeface="+mn-lt"/>
              </a:rPr>
              <a:t>Tanks placed low for </a:t>
            </a:r>
            <a:r>
              <a:rPr lang="en-US" sz="1600" b="1">
                <a:ea typeface="+mn-lt"/>
                <a:cs typeface="+mn-lt"/>
              </a:rPr>
              <a:t>center of gravity optimization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Engine setup:  </a:t>
            </a:r>
            <a:r>
              <a:rPr lang="en-US" sz="1600" b="1">
                <a:ea typeface="+mn-lt"/>
                <a:cs typeface="+mn-lt"/>
              </a:rPr>
              <a:t>4 engines</a:t>
            </a:r>
            <a:r>
              <a:rPr lang="en-US" sz="1600">
                <a:ea typeface="+mn-lt"/>
                <a:cs typeface="+mn-lt"/>
              </a:rPr>
              <a:t>, ~43.4 </a:t>
            </a:r>
            <a:r>
              <a:rPr lang="en-US" sz="1600" err="1">
                <a:ea typeface="+mn-lt"/>
                <a:cs typeface="+mn-lt"/>
              </a:rPr>
              <a:t>kN</a:t>
            </a:r>
            <a:r>
              <a:rPr lang="en-US" sz="1600">
                <a:ea typeface="+mn-lt"/>
                <a:cs typeface="+mn-lt"/>
              </a:rPr>
              <a:t> each</a:t>
            </a:r>
            <a:endParaRPr lang="en-US"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 Total thrust: </a:t>
            </a:r>
            <a:r>
              <a:rPr lang="en-US" sz="1600" b="1">
                <a:ea typeface="+mn-lt"/>
                <a:cs typeface="+mn-lt"/>
              </a:rPr>
              <a:t>~173.6 </a:t>
            </a:r>
            <a:r>
              <a:rPr lang="en-US" sz="1600" b="1" err="1">
                <a:ea typeface="+mn-lt"/>
                <a:cs typeface="+mn-lt"/>
              </a:rPr>
              <a:t>kN</a:t>
            </a:r>
            <a:endParaRPr lang="en-US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Engine type: </a:t>
            </a:r>
            <a:r>
              <a:rPr lang="en-US" sz="1600" b="1" err="1">
                <a:ea typeface="+mn-lt"/>
                <a:cs typeface="+mn-lt"/>
              </a:rPr>
              <a:t>Methalox</a:t>
            </a:r>
            <a:r>
              <a:rPr lang="en-US" sz="1600">
                <a:ea typeface="+mn-lt"/>
                <a:cs typeface="+mn-lt"/>
              </a:rPr>
              <a:t>, throttle-capable</a:t>
            </a:r>
            <a:endParaRPr lang="en-US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Located below tanks to optimize </a:t>
            </a:r>
            <a:r>
              <a:rPr lang="en-US" sz="1600" b="1">
                <a:ea typeface="+mn-lt"/>
                <a:cs typeface="+mn-lt"/>
              </a:rPr>
              <a:t>CG &amp; thrust alignment</a:t>
            </a:r>
            <a:endParaRPr lang="en-US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600" b="1">
                <a:ea typeface="+mn-lt"/>
                <a:cs typeface="+mn-lt"/>
              </a:rPr>
              <a:t>Landing system</a:t>
            </a:r>
            <a:r>
              <a:rPr lang="en-US" sz="1600">
                <a:ea typeface="+mn-lt"/>
                <a:cs typeface="+mn-lt"/>
              </a:rPr>
              <a:t>: 4 retractable, shock-absorbing legs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endParaRPr lang="en-US" sz="1600">
              <a:ea typeface="Calibri"/>
              <a:cs typeface="Calibri"/>
            </a:endParaRPr>
          </a:p>
          <a:p>
            <a:pPr marL="285750" indent="-285750" algn="l">
              <a:lnSpc>
                <a:spcPct val="150000"/>
              </a:lnSpc>
              <a:spcBef>
                <a:spcPts val="200"/>
              </a:spcBef>
              <a:buClr>
                <a:schemeClr val="bg2"/>
              </a:buClr>
              <a:buFont typeface="Arial"/>
              <a:buChar char="•"/>
            </a:pPr>
            <a:endParaRPr lang="en-US" sz="1600">
              <a:ea typeface="Calibri"/>
              <a:cs typeface="Calibri"/>
            </a:endParaRPr>
          </a:p>
        </p:txBody>
      </p:sp>
      <p:pic>
        <p:nvPicPr>
          <p:cNvPr id="7" name="Picture 6" descr="A drawing of a rocket&#10;&#10;AI-generated content may be incorrect.">
            <a:extLst>
              <a:ext uri="{FF2B5EF4-FFF2-40B4-BE49-F238E27FC236}">
                <a16:creationId xmlns:a16="http://schemas.microsoft.com/office/drawing/2014/main" id="{9B6EDD15-4DFC-5D4E-738C-A892558D68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76" b="18154"/>
          <a:stretch>
            <a:fillRect/>
          </a:stretch>
        </p:blipFill>
        <p:spPr>
          <a:xfrm>
            <a:off x="5705339" y="2980137"/>
            <a:ext cx="3417056" cy="2756108"/>
          </a:xfrm>
          <a:prstGeom prst="rect">
            <a:avLst/>
          </a:prstGeom>
        </p:spPr>
      </p:pic>
      <p:pic>
        <p:nvPicPr>
          <p:cNvPr id="8" name="Picture 7" descr="A large machine in a factory&#10;&#10;AI-generated content may be incorrect.">
            <a:extLst>
              <a:ext uri="{FF2B5EF4-FFF2-40B4-BE49-F238E27FC236}">
                <a16:creationId xmlns:a16="http://schemas.microsoft.com/office/drawing/2014/main" id="{D1E9E888-D9C2-C6CE-C081-815714E2BF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605" t="1714" r="28128" b="2471"/>
          <a:stretch>
            <a:fillRect/>
          </a:stretch>
        </p:blipFill>
        <p:spPr>
          <a:xfrm>
            <a:off x="9400691" y="900033"/>
            <a:ext cx="2045680" cy="271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56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E6D3E-6831-C11E-1352-09647D316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2080BAD-0C3D-1A70-51AF-AC4E8B4F976B}"/>
              </a:ext>
            </a:extLst>
          </p:cNvPr>
          <p:cNvSpPr/>
          <p:nvPr/>
        </p:nvSpPr>
        <p:spPr>
          <a:xfrm>
            <a:off x="388749" y="493900"/>
            <a:ext cx="5671087" cy="512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US" sz="1600" err="1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774D81-3F5D-FCE7-B0BA-CE0E62311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10.07.2025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9B6B39-2733-9D51-989D-7783055DB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8365" y="6477021"/>
            <a:ext cx="9074019" cy="168994"/>
          </a:xfrm>
        </p:spPr>
        <p:txBody>
          <a:bodyPr/>
          <a:lstStyle/>
          <a:p>
            <a:r>
              <a:rPr lang="en-US"/>
              <a:t>Reusable pods for Interplanetary Travel </a:t>
            </a:r>
            <a:r>
              <a:rPr lang="en-US" err="1"/>
              <a:t>System@HSB</a:t>
            </a:r>
            <a:r>
              <a:rPr lang="en-US"/>
              <a:t> © Naga Sai Vamsi Uppuluri</a:t>
            </a:r>
            <a:endParaRPr lang="en-US">
              <a:solidFill>
                <a:srgbClr val="000000"/>
              </a:solidFill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C4F35-1233-5644-52C9-B96D9EB3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936100-7C94-43CD-7269-FC6280374FFC}"/>
              </a:ext>
            </a:extLst>
          </p:cNvPr>
          <p:cNvSpPr txBox="1"/>
          <p:nvPr/>
        </p:nvSpPr>
        <p:spPr>
          <a:xfrm>
            <a:off x="585409" y="621174"/>
            <a:ext cx="52460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2400" b="1">
                <a:solidFill>
                  <a:schemeClr val="bg1"/>
                </a:solidFill>
                <a:ea typeface="Calibri"/>
                <a:cs typeface="Calibri"/>
              </a:rPr>
              <a:t>POD MODULARITY AND FLEXIBILITY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C44D2B-6EE4-5BEA-4202-00321641B848}"/>
              </a:ext>
            </a:extLst>
          </p:cNvPr>
          <p:cNvSpPr txBox="1"/>
          <p:nvPr/>
        </p:nvSpPr>
        <p:spPr>
          <a:xfrm>
            <a:off x="1384913" y="1098540"/>
            <a:ext cx="7641607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ü"/>
            </a:pPr>
            <a:r>
              <a:rPr lang="en-US" sz="1600">
                <a:ea typeface="+mn-lt"/>
                <a:cs typeface="+mn-lt"/>
              </a:rPr>
              <a:t>Interior uses </a:t>
            </a:r>
            <a:r>
              <a:rPr lang="en-US" sz="1600" b="1">
                <a:ea typeface="+mn-lt"/>
                <a:cs typeface="+mn-lt"/>
              </a:rPr>
              <a:t>modular racks and floor panels(rail mounts)</a:t>
            </a:r>
            <a:endParaRPr lang="en-US" sz="1600">
              <a:ea typeface="+mn-lt"/>
              <a:cs typeface="+mn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>
                <a:ea typeface="+mn-lt"/>
                <a:cs typeface="+mn-lt"/>
              </a:rPr>
              <a:t>Easily reconfigurable(plug &amp; play with sealed ports)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>
                <a:ea typeface="+mn-lt"/>
                <a:cs typeface="+mn-lt"/>
              </a:rPr>
              <a:t>Systems remain fixed in base structure(Avionics,propulusion)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>
                <a:ea typeface="+mn-lt"/>
                <a:cs typeface="+mn-lt"/>
              </a:rPr>
              <a:t>Reduces redesign time between missions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>
                <a:ea typeface="+mn-lt"/>
                <a:cs typeface="+mn-lt"/>
              </a:rPr>
              <a:t>Supports long-term reusability and upgrades</a:t>
            </a:r>
            <a:endParaRPr lang="en-US">
              <a:ea typeface="Calibri"/>
              <a:cs typeface="Calibri"/>
            </a:endParaRPr>
          </a:p>
        </p:txBody>
      </p:sp>
      <p:pic>
        <p:nvPicPr>
          <p:cNvPr id="8" name="Picture 7" descr="A model of a space capsule&#10;&#10;AI-generated content may be incorrect.">
            <a:extLst>
              <a:ext uri="{FF2B5EF4-FFF2-40B4-BE49-F238E27FC236}">
                <a16:creationId xmlns:a16="http://schemas.microsoft.com/office/drawing/2014/main" id="{CF735B5B-AC20-BEE2-D619-B9450E7DE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62" y="2809066"/>
            <a:ext cx="3267562" cy="3274019"/>
          </a:xfrm>
          <a:prstGeom prst="rect">
            <a:avLst/>
          </a:prstGeom>
        </p:spPr>
      </p:pic>
      <p:pic>
        <p:nvPicPr>
          <p:cNvPr id="9" name="Picture 8" descr="A model of a space ship&#10;&#10;AI-generated content may be incorrect.">
            <a:extLst>
              <a:ext uri="{FF2B5EF4-FFF2-40B4-BE49-F238E27FC236}">
                <a16:creationId xmlns:a16="http://schemas.microsoft.com/office/drawing/2014/main" id="{02149F68-1B6C-F5A4-DC7F-7C8E59FF7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568" y="2812295"/>
            <a:ext cx="3377339" cy="32804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928BA6-0DFB-0C77-41ED-BD8C86F6A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644" y="2809068"/>
            <a:ext cx="3267561" cy="32740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CDFCE9-3975-DE71-2F98-F3621A76D074}"/>
              </a:ext>
            </a:extLst>
          </p:cNvPr>
          <p:cNvSpPr txBox="1"/>
          <p:nvPr/>
        </p:nvSpPr>
        <p:spPr>
          <a:xfrm>
            <a:off x="480015" y="2383724"/>
            <a:ext cx="336571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9705" indent="-179705">
              <a:spcBef>
                <a:spcPts val="2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z="1600" b="1">
                <a:ea typeface="+mn-lt"/>
                <a:cs typeface="+mn-lt"/>
              </a:rPr>
              <a:t>Crewed missions</a:t>
            </a:r>
            <a:r>
              <a:rPr lang="en-US" sz="1600">
                <a:ea typeface="+mn-lt"/>
                <a:cs typeface="+mn-lt"/>
              </a:rPr>
              <a:t> (life support, bunks)</a:t>
            </a:r>
            <a:endParaRPr lang="en-US" sz="1600">
              <a:ea typeface="Calibri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5CF858-F443-FEAC-59F2-1DCAD3CC83F8}"/>
              </a:ext>
            </a:extLst>
          </p:cNvPr>
          <p:cNvSpPr txBox="1"/>
          <p:nvPr/>
        </p:nvSpPr>
        <p:spPr>
          <a:xfrm>
            <a:off x="4107696" y="2383939"/>
            <a:ext cx="397725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9705" indent="-179705">
              <a:spcBef>
                <a:spcPts val="2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z="1600">
                <a:ea typeface="Calibri"/>
                <a:cs typeface="Calibri"/>
              </a:rPr>
              <a:t> </a:t>
            </a:r>
            <a:r>
              <a:rPr lang="en-US" sz="1600" b="1">
                <a:ea typeface="Calibri"/>
                <a:cs typeface="Calibri"/>
              </a:rPr>
              <a:t>Cargo delivery</a:t>
            </a:r>
            <a:r>
              <a:rPr lang="en-US" sz="1600">
                <a:ea typeface="Calibri"/>
                <a:cs typeface="Calibri"/>
              </a:rPr>
              <a:t> (empty central volume)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E6AD3A-3028-67C9-6DFB-D098B8CF1C7F}"/>
              </a:ext>
            </a:extLst>
          </p:cNvPr>
          <p:cNvSpPr txBox="1"/>
          <p:nvPr/>
        </p:nvSpPr>
        <p:spPr>
          <a:xfrm>
            <a:off x="8182030" y="2382864"/>
            <a:ext cx="375553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9705" indent="-179705">
              <a:spcBef>
                <a:spcPts val="2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z="1600" b="1">
                <a:ea typeface="Calibri"/>
                <a:cs typeface="Calibri"/>
              </a:rPr>
              <a:t>Science missions</a:t>
            </a:r>
            <a:r>
              <a:rPr lang="en-US" sz="1600">
                <a:ea typeface="Calibri"/>
                <a:cs typeface="Calibri"/>
              </a:rPr>
              <a:t> (lab racks, instruments)</a:t>
            </a:r>
          </a:p>
        </p:txBody>
      </p:sp>
    </p:spTree>
    <p:extLst>
      <p:ext uri="{BB962C8B-B14F-4D97-AF65-F5344CB8AC3E}">
        <p14:creationId xmlns:p14="http://schemas.microsoft.com/office/powerpoint/2010/main" val="3486823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3E9E4C-7CFD-2256-094A-597C5E682CC2}"/>
              </a:ext>
            </a:extLst>
          </p:cNvPr>
          <p:cNvSpPr/>
          <p:nvPr/>
        </p:nvSpPr>
        <p:spPr>
          <a:xfrm>
            <a:off x="459783" y="861984"/>
            <a:ext cx="5638799" cy="6222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US" sz="1600" err="1"/>
          </a:p>
        </p:txBody>
      </p:sp>
      <p:pic>
        <p:nvPicPr>
          <p:cNvPr id="9" name="Picture 8" descr="A map of the world with stars&#10;&#10;AI-generated content may be incorrect.">
            <a:extLst>
              <a:ext uri="{FF2B5EF4-FFF2-40B4-BE49-F238E27FC236}">
                <a16:creationId xmlns:a16="http://schemas.microsoft.com/office/drawing/2014/main" id="{CBB92CE2-8C48-47F1-CEC5-52C073E46D8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6685223" y="2001311"/>
            <a:ext cx="5505200" cy="3152427"/>
          </a:xfrm>
          <a:prstGeom prst="rect">
            <a:avLst/>
          </a:prstGeom>
          <a:effectLst/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01838A-484C-8425-A0FD-A5E6CA28A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10.07.2025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9FB0E2-9EB9-5208-3B58-4D26C9C11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/>
              <a:t>Reusable pods for Interplanetary Travel System@HSB © Naga Sai Vamsi Uppuluri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D181C4-92C6-9C3E-555C-53B6D1D75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7FEE02-8660-0FC1-5EA2-18CB38BF395B}"/>
              </a:ext>
            </a:extLst>
          </p:cNvPr>
          <p:cNvSpPr txBox="1"/>
          <p:nvPr/>
        </p:nvSpPr>
        <p:spPr>
          <a:xfrm>
            <a:off x="864576" y="864577"/>
            <a:ext cx="46159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2400" b="1">
                <a:solidFill>
                  <a:schemeClr val="bg1"/>
                </a:solidFill>
                <a:ea typeface="Calibri"/>
                <a:cs typeface="Calibri"/>
              </a:rPr>
              <a:t>SUMMARY </a:t>
            </a:r>
            <a:endParaRPr lang="en-US" sz="240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BFFEF0-EBC2-10C7-3709-14A097D7F07F}"/>
              </a:ext>
            </a:extLst>
          </p:cNvPr>
          <p:cNvSpPr txBox="1"/>
          <p:nvPr/>
        </p:nvSpPr>
        <p:spPr>
          <a:xfrm>
            <a:off x="866563" y="1716984"/>
            <a:ext cx="6198576" cy="37189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buClr>
                <a:schemeClr val="bg2"/>
              </a:buClr>
              <a:buFont typeface="Arial" panose="05000000000000000000" pitchFamily="2" charset="2"/>
              <a:buChar char="•"/>
            </a:pPr>
            <a:r>
              <a:rPr lang="en-US" sz="1600" b="1">
                <a:ea typeface="+mn-lt"/>
                <a:cs typeface="+mn-lt"/>
              </a:rPr>
              <a:t>Mission:</a:t>
            </a:r>
          </a:p>
          <a:p>
            <a:pPr algn="just">
              <a:buClr>
                <a:schemeClr val="bg2"/>
              </a:buClr>
            </a:pPr>
            <a:r>
              <a:rPr lang="en-US" sz="1600">
                <a:ea typeface="+mn-lt"/>
                <a:cs typeface="+mn-lt"/>
              </a:rPr>
              <a:t>Defined the core lunar mission objectives, highlighted limitations of current ITS systems, and introduced the modular pod as a scalable solution to bridge the operational gap.</a:t>
            </a:r>
            <a:endParaRPr lang="en-US" sz="1600">
              <a:ea typeface="Calibri"/>
              <a:cs typeface="Calibri"/>
            </a:endParaRPr>
          </a:p>
          <a:p>
            <a:pPr>
              <a:buClr>
                <a:schemeClr val="bg2"/>
              </a:buClr>
              <a:buFont typeface="Arial" panose="05000000000000000000" pitchFamily="2" charset="2"/>
              <a:buChar char="•"/>
            </a:pPr>
            <a:endParaRPr lang="en-US" sz="1600" b="1">
              <a:ea typeface="+mn-lt"/>
              <a:cs typeface="+mn-lt"/>
            </a:endParaRPr>
          </a:p>
          <a:p>
            <a:pPr algn="just">
              <a:buClr>
                <a:schemeClr val="bg2"/>
              </a:buClr>
              <a:buFont typeface="Arial" panose="05000000000000000000" pitchFamily="2" charset="2"/>
              <a:buChar char="•"/>
            </a:pPr>
            <a:r>
              <a:rPr lang="en-US" sz="1600" b="1">
                <a:ea typeface="+mn-lt"/>
                <a:cs typeface="+mn-lt"/>
              </a:rPr>
              <a:t>Strategic Business Vision:</a:t>
            </a:r>
            <a:endParaRPr lang="en-US" b="1">
              <a:ea typeface="+mn-lt"/>
              <a:cs typeface="+mn-lt"/>
            </a:endParaRPr>
          </a:p>
          <a:p>
            <a:pPr algn="just">
              <a:buClr>
                <a:schemeClr val="bg2"/>
              </a:buClr>
            </a:pPr>
            <a:r>
              <a:rPr lang="en-US" sz="1600">
                <a:ea typeface="+mn-lt"/>
                <a:cs typeface="+mn-lt"/>
              </a:rPr>
              <a:t>Built the business case around modular deployment, mapped stakeholder involvement, and presented a multi-mission revenue strategy aligned with long-term exploration goals.</a:t>
            </a:r>
            <a:endParaRPr lang="en-US">
              <a:ea typeface="Calibri"/>
              <a:cs typeface="Calibri"/>
            </a:endParaRPr>
          </a:p>
          <a:p>
            <a:pPr>
              <a:buClr>
                <a:schemeClr val="bg2"/>
              </a:buClr>
              <a:buFont typeface="Arial" panose="05000000000000000000" pitchFamily="2" charset="2"/>
              <a:buChar char="•"/>
            </a:pPr>
            <a:endParaRPr lang="en-US" sz="1600" b="1">
              <a:ea typeface="+mn-lt"/>
              <a:cs typeface="+mn-lt"/>
            </a:endParaRPr>
          </a:p>
          <a:p>
            <a:pPr>
              <a:buClr>
                <a:schemeClr val="bg2"/>
              </a:buClr>
              <a:buFont typeface="Arial" panose="05000000000000000000" pitchFamily="2" charset="2"/>
              <a:buChar char="•"/>
            </a:pPr>
            <a:r>
              <a:rPr lang="en-US" sz="1600" b="1">
                <a:ea typeface="+mn-lt"/>
                <a:cs typeface="+mn-lt"/>
              </a:rPr>
              <a:t>Technical Implementation:</a:t>
            </a:r>
            <a:br>
              <a:rPr lang="en-US" sz="1600" b="1">
                <a:ea typeface="+mn-lt"/>
                <a:cs typeface="+mn-lt"/>
              </a:rPr>
            </a:br>
            <a:r>
              <a:rPr lang="en-US" sz="1600" b="1">
                <a:ea typeface="+mn-lt"/>
                <a:cs typeface="+mn-lt"/>
              </a:rPr>
              <a:t> </a:t>
            </a:r>
            <a:r>
              <a:rPr lang="en-US" sz="1600">
                <a:ea typeface="+mn-lt"/>
                <a:cs typeface="+mn-lt"/>
              </a:rPr>
              <a:t>Delivered the engineering approach behind the pod: structural layout, life support integration, propulsion systems, and modular reconfiguration for mission flexibility.</a:t>
            </a:r>
            <a:endParaRPr lang="en-US">
              <a:ea typeface="Calibri"/>
              <a:cs typeface="Calibri"/>
            </a:endParaRPr>
          </a:p>
          <a:p>
            <a:pPr marL="179705" indent="-179705" algn="l">
              <a:spcBef>
                <a:spcPts val="2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endParaRPr lang="en-US" sz="1600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3049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6BB622-7FEC-9F1F-0320-B6824A497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10.07.2025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A597EE-B716-1330-D5D1-2566DB153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Reusable pods for Interplanetary Travel System@HSB © Naga Sai Vamsi Uppuluri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F162B-D223-7B7D-D762-3B6848917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dirty="0" smtClean="0">
                <a:solidFill>
                  <a:schemeClr val="bg1"/>
                </a:solidFill>
              </a:rPr>
              <a:pPr/>
              <a:t>25</a:t>
            </a:fld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A49707-F185-A068-C5FF-BA22BE5764A4}"/>
              </a:ext>
            </a:extLst>
          </p:cNvPr>
          <p:cNvSpPr txBox="1"/>
          <p:nvPr/>
        </p:nvSpPr>
        <p:spPr>
          <a:xfrm>
            <a:off x="659591" y="2247782"/>
            <a:ext cx="6916086" cy="180049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endParaRPr lang="en-US" sz="2800" b="1">
              <a:solidFill>
                <a:srgbClr val="000000"/>
              </a:solidFill>
              <a:ea typeface="Calibri"/>
              <a:cs typeface="Calibri"/>
            </a:endParaRP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2800" b="1">
                <a:solidFill>
                  <a:srgbClr val="000000"/>
                </a:solidFill>
              </a:rPr>
              <a:t>Shaping the Future of Interplanetary Travel</a:t>
            </a:r>
            <a:endParaRPr lang="en-US" sz="2800" b="1">
              <a:solidFill>
                <a:srgbClr val="000000"/>
              </a:solidFill>
              <a:ea typeface="Calibri"/>
              <a:cs typeface="Calibri"/>
            </a:endParaRPr>
          </a:p>
          <a:p>
            <a:pPr>
              <a:spcBef>
                <a:spcPts val="200"/>
              </a:spcBef>
              <a:buClr>
                <a:schemeClr val="bg2"/>
              </a:buClr>
            </a:pPr>
            <a:endParaRPr lang="en-US" sz="2800" b="1">
              <a:solidFill>
                <a:srgbClr val="000000"/>
              </a:solidFill>
              <a:latin typeface="+mj-lt"/>
              <a:ea typeface="Calibri"/>
              <a:cs typeface="Calibri"/>
            </a:endParaRPr>
          </a:p>
          <a:p>
            <a:pPr>
              <a:spcBef>
                <a:spcPts val="200"/>
              </a:spcBef>
              <a:buClr>
                <a:schemeClr val="bg2"/>
              </a:buClr>
            </a:pPr>
            <a:endParaRPr lang="en-IN" sz="2800" b="1">
              <a:solidFill>
                <a:srgbClr val="000000"/>
              </a:solidFill>
              <a:latin typeface="+mj-lt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8058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700FA-1D0C-FAF0-192F-3D6C814CF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10.07.2025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4AF449-DC38-AE85-8BEB-A548E1DB0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Reusable pods for Interplanetary Travel System@HSB</a:t>
            </a: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BF021D-9BD4-F929-5163-2F9193608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0637D2-890E-A247-8BA5-7ECAB5267CC4}"/>
              </a:ext>
            </a:extLst>
          </p:cNvPr>
          <p:cNvSpPr/>
          <p:nvPr/>
        </p:nvSpPr>
        <p:spPr>
          <a:xfrm>
            <a:off x="1084792" y="1714869"/>
            <a:ext cx="10364672" cy="240065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5000" b="1">
                <a:ln w="0"/>
                <a:effectLst>
                  <a:reflection blurRad="6350" stA="53000" endA="300" endPos="35500" dir="5400000" sy="-90000" algn="bl" rotWithShape="0"/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8898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icture Placeholder 213" descr="A satellite in space with earth in the background">
            <a:extLst>
              <a:ext uri="{FF2B5EF4-FFF2-40B4-BE49-F238E27FC236}">
                <a16:creationId xmlns:a16="http://schemas.microsoft.com/office/drawing/2014/main" id="{A4A316EF-C784-FD7B-26E5-A8D435B5D9B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alphaModFix amt="7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300" b="4300"/>
          <a:stretch/>
        </p:blipFill>
        <p:spPr/>
      </p:pic>
      <p:sp>
        <p:nvSpPr>
          <p:cNvPr id="210" name="Title 209">
            <a:extLst>
              <a:ext uri="{FF2B5EF4-FFF2-40B4-BE49-F238E27FC236}">
                <a16:creationId xmlns:a16="http://schemas.microsoft.com/office/drawing/2014/main" id="{2FFD069F-81B9-B050-FE00-B0F008A24D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2615" y="773072"/>
            <a:ext cx="11233150" cy="612775"/>
          </a:xfrm>
        </p:spPr>
        <p:txBody>
          <a:bodyPr/>
          <a:lstStyle/>
          <a:p>
            <a:r>
              <a:rPr lang="en-US" sz="3200" b="1">
                <a:solidFill>
                  <a:schemeClr val="bg1"/>
                </a:solidFill>
              </a:rPr>
              <a:t>Contents</a:t>
            </a:r>
            <a:endParaRPr lang="en-IN" sz="3200" b="1">
              <a:solidFill>
                <a:schemeClr val="bg1"/>
              </a:solidFill>
            </a:endParaRPr>
          </a:p>
        </p:txBody>
      </p:sp>
      <p:sp>
        <p:nvSpPr>
          <p:cNvPr id="212" name="Text Placeholder 211">
            <a:extLst>
              <a:ext uri="{FF2B5EF4-FFF2-40B4-BE49-F238E27FC236}">
                <a16:creationId xmlns:a16="http://schemas.microsoft.com/office/drawing/2014/main" id="{F910544D-08E5-ED25-1C4C-925A9D0F9C0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12615" y="1480568"/>
            <a:ext cx="5473700" cy="4789487"/>
          </a:xfrm>
        </p:spPr>
        <p:txBody>
          <a:bodyPr/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000">
                <a:solidFill>
                  <a:schemeClr val="bg1"/>
                </a:solidFill>
              </a:rPr>
              <a:t>Background &amp; Motivation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000">
                <a:solidFill>
                  <a:schemeClr val="bg1"/>
                </a:solidFill>
              </a:rPr>
              <a:t>Pods: ITS Extension and More</a:t>
            </a:r>
            <a:endParaRPr lang="en-US" sz="2000">
              <a:solidFill>
                <a:schemeClr val="bg1"/>
              </a:solidFill>
              <a:ea typeface="Calibri"/>
              <a:cs typeface="Calibri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000">
                <a:solidFill>
                  <a:schemeClr val="bg1"/>
                </a:solidFill>
              </a:rPr>
              <a:t>Business Model &amp; Key Activities</a:t>
            </a:r>
            <a:endParaRPr lang="en-US" sz="2000">
              <a:solidFill>
                <a:schemeClr val="bg1"/>
              </a:solidFill>
              <a:ea typeface="Calibri"/>
              <a:cs typeface="Calibri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000">
                <a:solidFill>
                  <a:schemeClr val="bg1"/>
                </a:solidFill>
              </a:rPr>
              <a:t>Value Proposition &amp; Customer Relations</a:t>
            </a:r>
            <a:endParaRPr lang="en-US" sz="2000">
              <a:solidFill>
                <a:schemeClr val="bg1"/>
              </a:solidFill>
              <a:ea typeface="Calibri"/>
              <a:cs typeface="Calibri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000">
                <a:solidFill>
                  <a:schemeClr val="bg1"/>
                </a:solidFill>
              </a:rPr>
              <a:t>Financial Overview (Cost Structure &amp; Revenue Streams)</a:t>
            </a:r>
            <a:endParaRPr lang="en-US" sz="2000">
              <a:solidFill>
                <a:schemeClr val="bg1"/>
              </a:solidFill>
              <a:ea typeface="Calibri"/>
              <a:cs typeface="Calibri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000">
                <a:solidFill>
                  <a:schemeClr val="bg1"/>
                </a:solidFill>
              </a:rPr>
              <a:t>Timeline, Trade-offs &amp; Phases</a:t>
            </a:r>
            <a:endParaRPr lang="en-US" sz="2000">
              <a:solidFill>
                <a:schemeClr val="bg1"/>
              </a:solidFill>
              <a:ea typeface="Calibri"/>
              <a:cs typeface="Calibri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000">
                <a:solidFill>
                  <a:schemeClr val="bg1"/>
                </a:solidFill>
              </a:rPr>
              <a:t>Technical Design &amp; Key Concepts</a:t>
            </a:r>
            <a:endParaRPr lang="en-US" sz="2000">
              <a:solidFill>
                <a:schemeClr val="bg1"/>
              </a:solidFill>
              <a:ea typeface="Calibri"/>
              <a:cs typeface="Calibri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000">
                <a:solidFill>
                  <a:schemeClr val="bg1"/>
                </a:solidFill>
              </a:rPr>
              <a:t>Conclusion</a:t>
            </a:r>
            <a:endParaRPr lang="en-US" sz="2000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      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ea typeface="Calibri"/>
              <a:cs typeface="Calibri"/>
            </a:endParaRPr>
          </a:p>
          <a:p>
            <a:endParaRPr lang="en-IN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6" name="Date Placeholder 215">
            <a:extLst>
              <a:ext uri="{FF2B5EF4-FFF2-40B4-BE49-F238E27FC236}">
                <a16:creationId xmlns:a16="http://schemas.microsoft.com/office/drawing/2014/main" id="{E28B368D-4509-EF9D-839F-3B6BF181865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1171238" y="6392863"/>
            <a:ext cx="1020762" cy="168275"/>
          </a:xfrm>
        </p:spPr>
        <p:txBody>
          <a:bodyPr/>
          <a:lstStyle/>
          <a:p>
            <a:r>
              <a:rPr lang="en-US"/>
              <a:t>10.07.2025</a:t>
            </a:r>
            <a:endParaRPr lang="de-DE"/>
          </a:p>
        </p:txBody>
      </p:sp>
      <p:sp>
        <p:nvSpPr>
          <p:cNvPr id="217" name="Footer Placeholder 216">
            <a:extLst>
              <a:ext uri="{FF2B5EF4-FFF2-40B4-BE49-F238E27FC236}">
                <a16:creationId xmlns:a16="http://schemas.microsoft.com/office/drawing/2014/main" id="{BC2D1F39-0D6A-FFAE-6631-624F89306DB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2615" y="6392863"/>
            <a:ext cx="9074150" cy="168275"/>
          </a:xfrm>
        </p:spPr>
        <p:txBody>
          <a:bodyPr/>
          <a:lstStyle/>
          <a:p>
            <a:r>
              <a:rPr lang="en-US"/>
              <a:t>Reusable pods for Interplanetary Travel System@HSB</a:t>
            </a:r>
            <a:endParaRPr lang="de-DE"/>
          </a:p>
        </p:txBody>
      </p:sp>
      <p:sp>
        <p:nvSpPr>
          <p:cNvPr id="218" name="Slide Number Placeholder 217">
            <a:extLst>
              <a:ext uri="{FF2B5EF4-FFF2-40B4-BE49-F238E27FC236}">
                <a16:creationId xmlns:a16="http://schemas.microsoft.com/office/drawing/2014/main" id="{80A09917-CABE-3A36-CE66-118D552DFF9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68125" y="6392863"/>
            <a:ext cx="523875" cy="168275"/>
          </a:xfrm>
        </p:spPr>
        <p:txBody>
          <a:bodyPr/>
          <a:lstStyle/>
          <a:p>
            <a:fld id="{58444F55-0981-4E9E-8F6B-2F7546EE58D7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3467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8C8E8-756E-5347-CB82-997082F42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7" y="584684"/>
            <a:ext cx="11232000" cy="612000"/>
          </a:xfrm>
        </p:spPr>
        <p:txBody>
          <a:bodyPr anchor="ctr">
            <a:normAutofit/>
          </a:bodyPr>
          <a:lstStyle/>
          <a:p>
            <a:r>
              <a:rPr lang="en-GB" sz="2800" b="1">
                <a:solidFill>
                  <a:schemeClr val="tx1"/>
                </a:solidFill>
              </a:rPr>
              <a:t>Background &amp; Motivation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06F5C7-9EE1-548A-A78D-A236D29AE1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88422" y="6392354"/>
            <a:ext cx="1020597" cy="16899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10.07.2025</a:t>
            </a:r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233EED-488A-4CAE-DD8C-E33AAD08F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8365" y="6392354"/>
            <a:ext cx="9074019" cy="16899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err="1"/>
              <a:t>Reusable pods for Interplanetary Travel System@HSB © Sriram Repaka</a:t>
            </a:r>
            <a:endParaRPr lang="en-US" err="1">
              <a:solidFill>
                <a:srgbClr val="0A558C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308427-9A93-8382-F502-086CA9953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4565" y="6392354"/>
            <a:ext cx="522652" cy="16899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444F55-0981-4E9E-8F6B-2F7546EE58D7}" type="slidenum">
              <a:rPr lang="de-DE" smtClean="0"/>
              <a:pPr>
                <a:spcAft>
                  <a:spcPts val="600"/>
                </a:spcAft>
              </a:pPr>
              <a:t>4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70A3F72-BD24-63E2-F2D7-45AC7C47369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 bwMode="gray">
          <a:xfrm>
            <a:off x="478367" y="1387184"/>
            <a:ext cx="8463801" cy="4352544"/>
          </a:xfrm>
        </p:spPr>
        <p:txBody>
          <a:bodyPr anchor="t">
            <a:normAutofit/>
          </a:bodyPr>
          <a:lstStyle/>
          <a:p>
            <a:pPr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ea typeface="Calibri"/>
                <a:cs typeface="Calibri"/>
              </a:rPr>
              <a:t>Although ITS helps with space travel, it has its own limitations.</a:t>
            </a:r>
            <a:endParaRPr lang="en-US">
              <a:solidFill>
                <a:schemeClr val="tx1"/>
              </a:solidFill>
              <a:ea typeface="Calibri"/>
              <a:cs typeface="Calibri"/>
            </a:endParaRPr>
          </a:p>
          <a:p>
            <a:pPr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ea typeface="Calibri"/>
                <a:cs typeface="Calibri"/>
              </a:rPr>
              <a:t>Limited crew capacity</a:t>
            </a:r>
          </a:p>
          <a:p>
            <a:pPr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ea typeface="Calibri"/>
                <a:cs typeface="Calibri"/>
              </a:rPr>
              <a:t>Complexity</a:t>
            </a:r>
          </a:p>
          <a:p>
            <a:pPr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ea typeface="Calibri"/>
                <a:cs typeface="Calibri"/>
              </a:rPr>
              <a:t>Costs</a:t>
            </a:r>
          </a:p>
          <a:p>
            <a:pPr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ea typeface="Calibri"/>
                <a:cs typeface="Calibri"/>
              </a:rPr>
              <a:t>Customization based on mission use cases</a:t>
            </a:r>
          </a:p>
          <a:p>
            <a:pPr indent="-342900">
              <a:buFont typeface="Arial" panose="020B0604020202020204" pitchFamily="34" charset="0"/>
              <a:buChar char="•"/>
            </a:pPr>
            <a:r>
              <a:rPr lang="en-US" sz="2000" kern="1200">
                <a:solidFill>
                  <a:schemeClr val="tx1"/>
                </a:solidFill>
              </a:rPr>
              <a:t>Space travel is evolving rapidly with increasing demand for sustainable transport.</a:t>
            </a:r>
            <a:endParaRPr lang="en-US" sz="2000" kern="1200">
              <a:solidFill>
                <a:schemeClr val="tx1"/>
              </a:solidFill>
              <a:ea typeface="Calibri"/>
              <a:cs typeface="Calibri"/>
            </a:endParaRPr>
          </a:p>
          <a:p>
            <a:pPr indent="-342900"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ea typeface="Calibri"/>
              <a:cs typeface="Calibri"/>
            </a:endParaRPr>
          </a:p>
        </p:txBody>
      </p:sp>
      <p:pic>
        <p:nvPicPr>
          <p:cNvPr id="8" name="Graphic 7" descr="Rocket outline">
            <a:extLst>
              <a:ext uri="{FF2B5EF4-FFF2-40B4-BE49-F238E27FC236}">
                <a16:creationId xmlns:a16="http://schemas.microsoft.com/office/drawing/2014/main" id="{8FD16C4E-4A50-C01D-C24B-FC6D24BEB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5067" y="1935806"/>
            <a:ext cx="3255299" cy="32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9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0E46EBAF-6384-2F32-73B2-2C8C10C8B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3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DE876A-8FBE-0A2A-3A00-DFD16128D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10.07.2025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EEC291-50BB-FBA9-C7F3-A84BCEFC9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/>
              <a:t>Reusable pods for Interplanetary Travel System@HSB © Sriram Repaka</a:t>
            </a:r>
            <a:endParaRPr lang="de-DE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EB598-BC3D-100B-F32A-C5ED79BC7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AABABF24-B67C-2731-9D19-12C2F3E1E5BB}"/>
              </a:ext>
            </a:extLst>
          </p:cNvPr>
          <p:cNvSpPr/>
          <p:nvPr/>
        </p:nvSpPr>
        <p:spPr>
          <a:xfrm>
            <a:off x="1048215" y="1711711"/>
            <a:ext cx="3412273" cy="3384395"/>
          </a:xfrm>
          <a:prstGeom prst="flowChartConnector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IN" sz="1600" err="1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9442C35F-CFB3-7DBD-5969-8C193A8A3009}"/>
              </a:ext>
            </a:extLst>
          </p:cNvPr>
          <p:cNvSpPr/>
          <p:nvPr/>
        </p:nvSpPr>
        <p:spPr>
          <a:xfrm>
            <a:off x="669072" y="1382751"/>
            <a:ext cx="4125951" cy="4025589"/>
          </a:xfrm>
          <a:prstGeom prst="flowChartConnector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IN" sz="160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5CE82F-79F1-F370-C12E-18CFCB37ABED}"/>
              </a:ext>
            </a:extLst>
          </p:cNvPr>
          <p:cNvSpPr txBox="1"/>
          <p:nvPr/>
        </p:nvSpPr>
        <p:spPr>
          <a:xfrm>
            <a:off x="1541349" y="2569730"/>
            <a:ext cx="293218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US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PODS: ITS Extension and More</a:t>
            </a:r>
            <a:endParaRPr lang="en-IN" sz="2800" b="1" err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Moon 8">
            <a:extLst>
              <a:ext uri="{FF2B5EF4-FFF2-40B4-BE49-F238E27FC236}">
                <a16:creationId xmlns:a16="http://schemas.microsoft.com/office/drawing/2014/main" id="{25A3FB61-91A9-8A41-E6E8-A36F9DC39E20}"/>
              </a:ext>
            </a:extLst>
          </p:cNvPr>
          <p:cNvSpPr/>
          <p:nvPr/>
        </p:nvSpPr>
        <p:spPr>
          <a:xfrm flipH="1">
            <a:off x="1793489" y="880084"/>
            <a:ext cx="3494667" cy="5097832"/>
          </a:xfrm>
          <a:prstGeom prst="moon">
            <a:avLst>
              <a:gd name="adj" fmla="val 468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IN" sz="1600" err="1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6CF6D67C-CF41-4A41-25D1-F96CEEC3A78C}"/>
              </a:ext>
            </a:extLst>
          </p:cNvPr>
          <p:cNvSpPr/>
          <p:nvPr/>
        </p:nvSpPr>
        <p:spPr>
          <a:xfrm>
            <a:off x="4640144" y="2106711"/>
            <a:ext cx="267630" cy="237907"/>
          </a:xfrm>
          <a:prstGeom prst="flowChartConnecto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IN" sz="1600" err="1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783E68D2-7A69-410A-608D-925A5923C0EB}"/>
              </a:ext>
            </a:extLst>
          </p:cNvPr>
          <p:cNvSpPr/>
          <p:nvPr/>
        </p:nvSpPr>
        <p:spPr>
          <a:xfrm>
            <a:off x="3140926" y="1022580"/>
            <a:ext cx="267630" cy="237907"/>
          </a:xfrm>
          <a:prstGeom prst="flowChartConnecto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IN" sz="1600" err="1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72F33A4F-81A6-5CFA-D267-45745E1D92AD}"/>
              </a:ext>
            </a:extLst>
          </p:cNvPr>
          <p:cNvSpPr/>
          <p:nvPr/>
        </p:nvSpPr>
        <p:spPr>
          <a:xfrm>
            <a:off x="4913348" y="4047058"/>
            <a:ext cx="267630" cy="237907"/>
          </a:xfrm>
          <a:prstGeom prst="flowChartConnecto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IN" sz="1600" err="1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8A091DDF-CF32-9A6D-31DB-7D1061AA65F2}"/>
              </a:ext>
            </a:extLst>
          </p:cNvPr>
          <p:cNvSpPr/>
          <p:nvPr/>
        </p:nvSpPr>
        <p:spPr>
          <a:xfrm>
            <a:off x="3661317" y="5326549"/>
            <a:ext cx="267630" cy="237907"/>
          </a:xfrm>
          <a:prstGeom prst="flowChartConnecto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IN" sz="1600" err="1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2D70D15-7F6F-54F8-5C00-2C8571063EAB}"/>
              </a:ext>
            </a:extLst>
          </p:cNvPr>
          <p:cNvSpPr/>
          <p:nvPr/>
        </p:nvSpPr>
        <p:spPr>
          <a:xfrm>
            <a:off x="6873154" y="346206"/>
            <a:ext cx="4484060" cy="13214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en-US" sz="1600">
                <a:solidFill>
                  <a:schemeClr val="tx1"/>
                </a:solidFill>
              </a:rPr>
              <a:t>Compact, modular pods designed to integrate seamlessly with the ITS infrastructure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0DC5FF3-F190-860C-FFD6-B1A90293A4C2}"/>
              </a:ext>
            </a:extLst>
          </p:cNvPr>
          <p:cNvSpPr/>
          <p:nvPr/>
        </p:nvSpPr>
        <p:spPr>
          <a:xfrm>
            <a:off x="6474055" y="1860542"/>
            <a:ext cx="5282258" cy="13214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en-US" sz="1600">
                <a:solidFill>
                  <a:schemeClr val="tx1"/>
                </a:solidFill>
              </a:rPr>
              <a:t>Enable customized mission profiles — from cargo to crewed missions</a:t>
            </a:r>
            <a:endParaRPr lang="en-IN" sz="1600" err="1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1612BC6-937D-2B33-844D-76C2C47ECB0E}"/>
              </a:ext>
            </a:extLst>
          </p:cNvPr>
          <p:cNvSpPr/>
          <p:nvPr/>
        </p:nvSpPr>
        <p:spPr>
          <a:xfrm>
            <a:off x="6474055" y="3370138"/>
            <a:ext cx="5282258" cy="13214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en-US" sz="1600">
                <a:solidFill>
                  <a:schemeClr val="tx1"/>
                </a:solidFill>
              </a:rPr>
              <a:t>Enhance passenger safety with advanced shielding, autonomous control.</a:t>
            </a:r>
          </a:p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IN" sz="1600" err="1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DE43A87-58BA-0CF5-A27B-8B5009A7D22C}"/>
              </a:ext>
            </a:extLst>
          </p:cNvPr>
          <p:cNvSpPr/>
          <p:nvPr/>
        </p:nvSpPr>
        <p:spPr>
          <a:xfrm>
            <a:off x="6662851" y="4161235"/>
            <a:ext cx="5044365" cy="204465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600">
                <a:solidFill>
                  <a:schemeClr val="tx1"/>
                </a:solidFill>
              </a:rPr>
              <a:t>Overall mission costs with reusable pod design will be reduced.</a:t>
            </a:r>
          </a:p>
        </p:txBody>
      </p:sp>
    </p:spTree>
    <p:extLst>
      <p:ext uri="{BB962C8B-B14F-4D97-AF65-F5344CB8AC3E}">
        <p14:creationId xmlns:p14="http://schemas.microsoft.com/office/powerpoint/2010/main" val="311731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9" grpId="0" animBg="1"/>
      <p:bldP spid="10" grpId="0" animBg="1"/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780CB-A612-6FAD-C81C-3FA611818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>
                <a:solidFill>
                  <a:schemeClr val="tx1"/>
                </a:solidFill>
                <a:ea typeface="Calibri"/>
                <a:cs typeface="Calibri"/>
              </a:rPr>
              <a:t>Mission Profile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9F7612-4EC0-1729-5BC7-FE4A42A48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10.07.2025</a:t>
            </a:r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3DF363-6CEF-3CF3-E6CD-FD52C4CC4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/>
              <a:t>Reusable pods for Interplanetary Travel System@HSB © Sriram Repaka</a:t>
            </a:r>
            <a:endParaRPr lang="de-DE" err="1"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12D2BF-3C25-4C47-3278-7857FBC11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6</a:t>
            </a:fld>
            <a:endParaRPr lang="de-DE"/>
          </a:p>
        </p:txBody>
      </p:sp>
      <p:pic>
        <p:nvPicPr>
          <p:cNvPr id="7" name="Picture 6" descr="A rocket launch from the earth to the moon&#10;&#10;AI-generated content may be incorrect.">
            <a:extLst>
              <a:ext uri="{FF2B5EF4-FFF2-40B4-BE49-F238E27FC236}">
                <a16:creationId xmlns:a16="http://schemas.microsoft.com/office/drawing/2014/main" id="{06BFBD47-B827-6793-64CD-8C01AA253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264" y="1087787"/>
            <a:ext cx="7329473" cy="491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465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D2ED4CF-789A-78FB-AB5E-E56C3E6BF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>
                <a:solidFill>
                  <a:schemeClr val="tx1"/>
                </a:solidFill>
                <a:ea typeface="Calibri"/>
                <a:cs typeface="Calibri"/>
              </a:rPr>
              <a:t>Pod design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890C7F-84DF-FFCB-89FE-A5FABC38E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10.07.2025</a:t>
            </a:r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AE9F45-A03C-574A-A55D-005A42C01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/>
              <a:t>Reusable pods for Interplanetary Travel System@HSB © Sriram Repaka</a:t>
            </a:r>
            <a:endParaRPr lang="de-DE" err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0B8EE-11AB-BEB9-5654-DA7695ACF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7</a:t>
            </a:fld>
            <a:endParaRPr lang="de-DE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79F8E62-2711-CE0B-1982-08A33E72E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214389"/>
              </p:ext>
            </p:extLst>
          </p:nvPr>
        </p:nvGraphicFramePr>
        <p:xfrm>
          <a:off x="2334227" y="1340734"/>
          <a:ext cx="7608585" cy="4878870"/>
        </p:xfrm>
        <a:graphic>
          <a:graphicData uri="http://schemas.openxmlformats.org/drawingml/2006/table">
            <a:tbl>
              <a:tblPr/>
              <a:tblGrid>
                <a:gridCol w="3862754">
                  <a:extLst>
                    <a:ext uri="{9D8B030D-6E8A-4147-A177-3AD203B41FA5}">
                      <a16:colId xmlns:a16="http://schemas.microsoft.com/office/drawing/2014/main" val="570749740"/>
                    </a:ext>
                  </a:extLst>
                </a:gridCol>
                <a:gridCol w="3745831">
                  <a:extLst>
                    <a:ext uri="{9D8B030D-6E8A-4147-A177-3AD203B41FA5}">
                      <a16:colId xmlns:a16="http://schemas.microsoft.com/office/drawing/2014/main" val="431239092"/>
                    </a:ext>
                  </a:extLst>
                </a:gridCol>
              </a:tblGrid>
              <a:tr h="307581">
                <a:tc>
                  <a:txBody>
                    <a:bodyPr/>
                    <a:lstStyle/>
                    <a:p>
                      <a:r>
                        <a:rPr lang="en-IN" sz="1500" b="1"/>
                        <a:t>Feature</a:t>
                      </a:r>
                      <a:endParaRPr lang="en-IN" sz="1500"/>
                    </a:p>
                  </a:txBody>
                  <a:tcPr marL="74836" marR="74836" marT="37418" marB="374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500" b="1"/>
                        <a:t>Our Pods</a:t>
                      </a:r>
                      <a:endParaRPr lang="en-IN" sz="1500"/>
                    </a:p>
                  </a:txBody>
                  <a:tcPr marL="74836" marR="74836" marT="37418" marB="374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7359547"/>
                  </a:ext>
                </a:extLst>
              </a:tr>
              <a:tr h="519706">
                <a:tc>
                  <a:txBody>
                    <a:bodyPr/>
                    <a:lstStyle/>
                    <a:p>
                      <a:r>
                        <a:rPr lang="en-IN" sz="1500" b="1"/>
                        <a:t>Reusability</a:t>
                      </a:r>
                      <a:endParaRPr lang="en-IN" sz="1500"/>
                    </a:p>
                  </a:txBody>
                  <a:tcPr marL="74836" marR="74836" marT="37418" marB="374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Fully/Semi-reusable after each mission</a:t>
                      </a:r>
                    </a:p>
                  </a:txBody>
                  <a:tcPr marL="74836" marR="74836" marT="37418" marB="374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578245"/>
                  </a:ext>
                </a:extLst>
              </a:tr>
              <a:tr h="540918">
                <a:tc>
                  <a:txBody>
                    <a:bodyPr/>
                    <a:lstStyle/>
                    <a:p>
                      <a:r>
                        <a:rPr lang="en-IN" sz="1500" b="1"/>
                        <a:t>Mission Type</a:t>
                      </a:r>
                      <a:endParaRPr lang="en-IN" sz="1500"/>
                    </a:p>
                  </a:txBody>
                  <a:tcPr marL="74836" marR="74836" marT="37418" marB="374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Crew, cargo for research establishments, or crew + cargo hybrid</a:t>
                      </a:r>
                      <a:endParaRPr lang="en-US"/>
                    </a:p>
                  </a:txBody>
                  <a:tcPr marL="74836" marR="74836" marT="37418" marB="374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479928"/>
                  </a:ext>
                </a:extLst>
              </a:tr>
              <a:tr h="519706">
                <a:tc>
                  <a:txBody>
                    <a:bodyPr/>
                    <a:lstStyle/>
                    <a:p>
                      <a:r>
                        <a:rPr lang="en-IN" sz="1500" b="1"/>
                        <a:t>Design Philosophy</a:t>
                      </a:r>
                      <a:endParaRPr lang="en-IN" sz="1500"/>
                    </a:p>
                  </a:txBody>
                  <a:tcPr marL="74836" marR="74836" marT="37418" marB="374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Modular, customizable per mission/user</a:t>
                      </a:r>
                    </a:p>
                  </a:txBody>
                  <a:tcPr marL="74836" marR="74836" marT="37418" marB="374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0413516"/>
                  </a:ext>
                </a:extLst>
              </a:tr>
              <a:tr h="519706">
                <a:tc>
                  <a:txBody>
                    <a:bodyPr/>
                    <a:lstStyle/>
                    <a:p>
                      <a:endParaRPr lang="en-IN" sz="1500"/>
                    </a:p>
                  </a:txBody>
                  <a:tcPr marL="74836" marR="74836" marT="37418" marB="374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4836" marR="74836" marT="37418" marB="374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553387"/>
                  </a:ext>
                </a:extLst>
              </a:tr>
              <a:tr h="540918">
                <a:tc>
                  <a:txBody>
                    <a:bodyPr/>
                    <a:lstStyle/>
                    <a:p>
                      <a:r>
                        <a:rPr lang="en-IN" sz="1500" b="1"/>
                        <a:t>Cost Structure</a:t>
                      </a:r>
                      <a:endParaRPr lang="en-IN" sz="1500"/>
                    </a:p>
                  </a:txBody>
                  <a:tcPr marL="74836" marR="74836" marT="37418" marB="374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Lower cost through reuse and leasing model</a:t>
                      </a:r>
                    </a:p>
                  </a:txBody>
                  <a:tcPr marL="74836" marR="74836" marT="37418" marB="374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723859"/>
                  </a:ext>
                </a:extLst>
              </a:tr>
              <a:tr h="540918">
                <a:tc>
                  <a:txBody>
                    <a:bodyPr/>
                    <a:lstStyle/>
                    <a:p>
                      <a:r>
                        <a:rPr lang="en-IN" sz="1500" b="1"/>
                        <a:t>Users</a:t>
                      </a:r>
                      <a:endParaRPr lang="en-IN" sz="1500"/>
                    </a:p>
                  </a:txBody>
                  <a:tcPr marL="74836" marR="74836" marT="37418" marB="374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Governments, research labs, universities, commercial users</a:t>
                      </a:r>
                    </a:p>
                  </a:txBody>
                  <a:tcPr marL="74836" marR="74836" marT="37418" marB="374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7967484"/>
                  </a:ext>
                </a:extLst>
              </a:tr>
              <a:tr h="540918">
                <a:tc>
                  <a:txBody>
                    <a:bodyPr/>
                    <a:lstStyle/>
                    <a:p>
                      <a:r>
                        <a:rPr lang="en-IN" sz="1500" b="1"/>
                        <a:t>Launch Rate</a:t>
                      </a:r>
                      <a:endParaRPr lang="en-IN" sz="1500"/>
                    </a:p>
                  </a:txBody>
                  <a:tcPr marL="74836" marR="74836" marT="37418" marB="374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Scalable – fleet deployment and frequent missions</a:t>
                      </a:r>
                    </a:p>
                  </a:txBody>
                  <a:tcPr marL="74836" marR="74836" marT="37418" marB="374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171325"/>
                  </a:ext>
                </a:extLst>
              </a:tr>
              <a:tr h="540918">
                <a:tc>
                  <a:txBody>
                    <a:bodyPr/>
                    <a:lstStyle/>
                    <a:p>
                      <a:r>
                        <a:rPr lang="en-IN" sz="1500" b="1"/>
                        <a:t>Business Model</a:t>
                      </a:r>
                      <a:endParaRPr lang="en-IN" sz="1500"/>
                    </a:p>
                  </a:txBody>
                  <a:tcPr marL="74836" marR="74836" marT="37418" marB="374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Subscription/leasing + technical support services</a:t>
                      </a:r>
                    </a:p>
                  </a:txBody>
                  <a:tcPr marL="74836" marR="74836" marT="37418" marB="374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2477725"/>
                  </a:ext>
                </a:extLst>
              </a:tr>
              <a:tr h="307581">
                <a:tc>
                  <a:txBody>
                    <a:bodyPr/>
                    <a:lstStyle/>
                    <a:p>
                      <a:r>
                        <a:rPr lang="en-IN" sz="1500" b="1"/>
                        <a:t>Post-Mission</a:t>
                      </a:r>
                      <a:endParaRPr lang="en-IN" sz="1500"/>
                    </a:p>
                  </a:txBody>
                  <a:tcPr marL="74836" marR="74836" marT="37418" marB="374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Refurbished and redeployed</a:t>
                      </a:r>
                    </a:p>
                  </a:txBody>
                  <a:tcPr marL="74836" marR="74836" marT="37418" marB="374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5873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0931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6000">
              <a:schemeClr val="bg2"/>
            </a:gs>
            <a:gs pos="82000">
              <a:schemeClr val="bg1"/>
            </a:gs>
            <a:gs pos="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74AEED-423D-1FDE-FEFB-0C954A3DB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10.07.2025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DF0181-C111-1210-C926-3D7C91E2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/>
              <a:t>Reusable pods for Interplanetary Travel System@HSB © Sriram Repaka</a:t>
            </a:r>
            <a:endParaRPr lang="de-DE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CDB16-88AC-68F8-B0E2-F9965DC0A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8</a:t>
            </a:fld>
            <a:endParaRPr lang="de-DE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4253939-1229-8966-0014-1E0407D7D1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375283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1466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68FA2F-7B61-DDD5-A094-1C78DA93A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10.07.2025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2FCBEE-C968-87CC-D637-BDDA34552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/>
              <a:t>Reusable pods for Interplanetary Travel System@HSB © Vandana Chegondi</a:t>
            </a:r>
            <a:endParaRPr lang="de-DE" err="1">
              <a:solidFill>
                <a:srgbClr val="0A558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DDE98-4B67-D125-64EC-BFE0FACE9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5" name="Space Agenices">
            <a:extLst>
              <a:ext uri="{FF2B5EF4-FFF2-40B4-BE49-F238E27FC236}">
                <a16:creationId xmlns:a16="http://schemas.microsoft.com/office/drawing/2014/main" id="{FC26EDE2-3D5C-0479-410D-A9EA886A0C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400" y="1376364"/>
            <a:ext cx="5799667" cy="4789487"/>
          </a:xfrm>
        </p:spPr>
        <p:txBody>
          <a:bodyPr/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229B3AC-7193-A5BE-CF81-034B34E1C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b="1">
                <a:solidFill>
                  <a:schemeClr val="tx1"/>
                </a:solidFill>
              </a:rPr>
              <a:t>Customer Segments &amp; Key Partners</a:t>
            </a:r>
            <a:br>
              <a:rPr lang="en-US" altLang="en-US" sz="3200" b="1">
                <a:solidFill>
                  <a:schemeClr val="tx1"/>
                </a:solidFill>
              </a:rPr>
            </a:br>
            <a:br>
              <a:rPr lang="en-US" altLang="en-US" sz="3200" b="1">
                <a:solidFill>
                  <a:schemeClr val="tx1"/>
                </a:solidFill>
              </a:rPr>
            </a:br>
            <a:endParaRPr lang="en-IN" sz="3200" b="1">
              <a:solidFill>
                <a:schemeClr val="tx1"/>
              </a:solidFill>
            </a:endParaRPr>
          </a:p>
        </p:txBody>
      </p:sp>
      <p:pic>
        <p:nvPicPr>
          <p:cNvPr id="3074" name="blue originPicture 2" descr="Blue Origin Logo PNG vector in SVG, PDF, AI, CDR format">
            <a:extLst>
              <a:ext uri="{FF2B5EF4-FFF2-40B4-BE49-F238E27FC236}">
                <a16:creationId xmlns:a16="http://schemas.microsoft.com/office/drawing/2014/main" id="{202EB822-DF16-76AB-93C9-93A4F2ACD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992" y="1883215"/>
            <a:ext cx="2125374" cy="157480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HexcelPicture 16">
            <a:extLst>
              <a:ext uri="{FF2B5EF4-FFF2-40B4-BE49-F238E27FC236}">
                <a16:creationId xmlns:a16="http://schemas.microsoft.com/office/drawing/2014/main" id="{4552DD62-4C6B-4659-E9C0-181503A22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9797" y="3671399"/>
            <a:ext cx="2926080" cy="1645920"/>
          </a:xfrm>
          <a:prstGeom prst="rect">
            <a:avLst/>
          </a:prstGeom>
        </p:spPr>
      </p:pic>
      <p:pic>
        <p:nvPicPr>
          <p:cNvPr id="4100" name="MIT Picture 4" descr="Logos &amp; Marks | MIT Brand Guide">
            <a:extLst>
              <a:ext uri="{FF2B5EF4-FFF2-40B4-BE49-F238E27FC236}">
                <a16:creationId xmlns:a16="http://schemas.microsoft.com/office/drawing/2014/main" id="{FA8DDDF6-F481-3F17-FFA6-243994534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472" y="1176434"/>
            <a:ext cx="1779270" cy="141605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NASA">
            <a:extLst>
              <a:ext uri="{FF2B5EF4-FFF2-40B4-BE49-F238E27FC236}">
                <a16:creationId xmlns:a16="http://schemas.microsoft.com/office/drawing/2014/main" id="{7786B0B0-2F8B-DD95-E0CC-59155B339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682" y="1247484"/>
            <a:ext cx="2048387" cy="1555750"/>
          </a:xfrm>
          <a:prstGeom prst="ellipse">
            <a:avLst/>
          </a:prstGeom>
          <a:effectLst>
            <a:innerShdw blurRad="63500" dist="50800" dir="8100000">
              <a:prstClr val="black">
                <a:alpha val="50000"/>
              </a:prstClr>
            </a:innerShdw>
          </a:effectLst>
        </p:spPr>
      </p:pic>
      <p:pic>
        <p:nvPicPr>
          <p:cNvPr id="19" name="ISRO Picture 6">
            <a:extLst>
              <a:ext uri="{FF2B5EF4-FFF2-40B4-BE49-F238E27FC236}">
                <a16:creationId xmlns:a16="http://schemas.microsoft.com/office/drawing/2014/main" id="{6F8B6BAE-7850-7476-755D-5F17D0834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701" y="1246178"/>
            <a:ext cx="1644883" cy="1559560"/>
          </a:xfrm>
          <a:prstGeom prst="rect">
            <a:avLst/>
          </a:prstGeom>
          <a:ln>
            <a:noFill/>
          </a:ln>
          <a:effectLst>
            <a:outerShdw blurRad="50800" dist="50800" dir="5400000" sx="4000" sy="4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ESAPicture 4" descr="Logo – ESA Brand Centre">
            <a:extLst>
              <a:ext uri="{FF2B5EF4-FFF2-40B4-BE49-F238E27FC236}">
                <a16:creationId xmlns:a16="http://schemas.microsoft.com/office/drawing/2014/main" id="{C0061D50-B8CF-D223-08A6-F695BE9D0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25" y="3066262"/>
            <a:ext cx="2323592" cy="1436370"/>
          </a:xfrm>
          <a:prstGeom prst="rect">
            <a:avLst/>
          </a:prstGeom>
          <a:noFill/>
          <a:effectLst>
            <a:innerShdw blurRad="63500" dist="50800" dir="162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Goverment space 22">
            <a:extLst>
              <a:ext uri="{FF2B5EF4-FFF2-40B4-BE49-F238E27FC236}">
                <a16:creationId xmlns:a16="http://schemas.microsoft.com/office/drawing/2014/main" id="{312A02FC-C4D4-488A-05D4-2CB5CB875A30}"/>
              </a:ext>
            </a:extLst>
          </p:cNvPr>
          <p:cNvSpPr/>
          <p:nvPr/>
        </p:nvSpPr>
        <p:spPr>
          <a:xfrm>
            <a:off x="476250" y="4841526"/>
            <a:ext cx="3231243" cy="951594"/>
          </a:xfrm>
          <a:prstGeom prst="rect">
            <a:avLst/>
          </a:prstGeom>
          <a:gradFill flip="none" rotWithShape="1">
            <a:gsLst>
              <a:gs pos="0">
                <a:srgbClr val="BCE0FA">
                  <a:shade val="30000"/>
                  <a:satMod val="115000"/>
                </a:srgbClr>
              </a:gs>
              <a:gs pos="50000">
                <a:srgbClr val="BCE0FA">
                  <a:shade val="67500"/>
                  <a:satMod val="115000"/>
                </a:srgbClr>
              </a:gs>
              <a:gs pos="100000">
                <a:srgbClr val="BCE0FA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en-US" sz="1600">
                <a:solidFill>
                  <a:schemeClr val="tx1"/>
                </a:solidFill>
              </a:rPr>
              <a:t>Government Space Agencies</a:t>
            </a:r>
            <a:endParaRPr lang="en-IN" sz="1600" err="1">
              <a:solidFill>
                <a:schemeClr val="tx1"/>
              </a:solidFill>
            </a:endParaRPr>
          </a:p>
        </p:txBody>
      </p:sp>
      <p:sp>
        <p:nvSpPr>
          <p:cNvPr id="24" name="Private Space CompaniesRectangle 23">
            <a:extLst>
              <a:ext uri="{FF2B5EF4-FFF2-40B4-BE49-F238E27FC236}">
                <a16:creationId xmlns:a16="http://schemas.microsoft.com/office/drawing/2014/main" id="{EE884DAF-D0B0-B36A-7398-8E14A9590862}"/>
              </a:ext>
            </a:extLst>
          </p:cNvPr>
          <p:cNvSpPr/>
          <p:nvPr/>
        </p:nvSpPr>
        <p:spPr>
          <a:xfrm>
            <a:off x="4557631" y="3561829"/>
            <a:ext cx="3186793" cy="957944"/>
          </a:xfrm>
          <a:prstGeom prst="rect">
            <a:avLst/>
          </a:prstGeom>
          <a:gradFill flip="none" rotWithShape="1">
            <a:gsLst>
              <a:gs pos="0">
                <a:srgbClr val="BCE0FA">
                  <a:shade val="30000"/>
                  <a:satMod val="115000"/>
                </a:srgbClr>
              </a:gs>
              <a:gs pos="50000">
                <a:srgbClr val="BCE0FA">
                  <a:shade val="67500"/>
                  <a:satMod val="115000"/>
                </a:srgbClr>
              </a:gs>
              <a:gs pos="100000">
                <a:srgbClr val="BCE0FA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en-US" sz="1600">
                <a:solidFill>
                  <a:schemeClr val="tx1"/>
                </a:solidFill>
              </a:rPr>
              <a:t>Private Space Agencies</a:t>
            </a:r>
            <a:endParaRPr lang="en-IN" sz="1600" err="1">
              <a:solidFill>
                <a:schemeClr val="tx1"/>
              </a:solidFill>
            </a:endParaRPr>
          </a:p>
        </p:txBody>
      </p:sp>
      <p:sp>
        <p:nvSpPr>
          <p:cNvPr id="25" name="Research 24">
            <a:extLst>
              <a:ext uri="{FF2B5EF4-FFF2-40B4-BE49-F238E27FC236}">
                <a16:creationId xmlns:a16="http://schemas.microsoft.com/office/drawing/2014/main" id="{870B9517-5490-F34D-9DAE-D5B71E28BA89}"/>
              </a:ext>
            </a:extLst>
          </p:cNvPr>
          <p:cNvSpPr/>
          <p:nvPr/>
        </p:nvSpPr>
        <p:spPr>
          <a:xfrm>
            <a:off x="8436875" y="2666506"/>
            <a:ext cx="3370943" cy="907144"/>
          </a:xfrm>
          <a:prstGeom prst="rect">
            <a:avLst/>
          </a:prstGeom>
          <a:gradFill flip="none" rotWithShape="1">
            <a:gsLst>
              <a:gs pos="0">
                <a:srgbClr val="BCE0FA">
                  <a:shade val="30000"/>
                  <a:satMod val="115000"/>
                </a:srgbClr>
              </a:gs>
              <a:gs pos="50000">
                <a:srgbClr val="BCE0FA">
                  <a:shade val="67500"/>
                  <a:satMod val="115000"/>
                </a:srgbClr>
              </a:gs>
              <a:gs pos="100000">
                <a:srgbClr val="BCE0FA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en-US" sz="1600">
                <a:solidFill>
                  <a:schemeClr val="tx1"/>
                </a:solidFill>
              </a:rPr>
              <a:t>Research and Other Institutions</a:t>
            </a:r>
            <a:endParaRPr lang="en-IN" sz="1600" err="1">
              <a:solidFill>
                <a:schemeClr val="tx1"/>
              </a:solidFill>
            </a:endParaRPr>
          </a:p>
        </p:txBody>
      </p:sp>
      <p:sp>
        <p:nvSpPr>
          <p:cNvPr id="26" name="Indepent customersRectangle 25">
            <a:extLst>
              <a:ext uri="{FF2B5EF4-FFF2-40B4-BE49-F238E27FC236}">
                <a16:creationId xmlns:a16="http://schemas.microsoft.com/office/drawing/2014/main" id="{D65DC3C4-C4AA-E0B9-F1A6-D73E149368D9}"/>
              </a:ext>
            </a:extLst>
          </p:cNvPr>
          <p:cNvSpPr/>
          <p:nvPr/>
        </p:nvSpPr>
        <p:spPr>
          <a:xfrm>
            <a:off x="8018800" y="4844432"/>
            <a:ext cx="3739243" cy="938894"/>
          </a:xfrm>
          <a:prstGeom prst="rect">
            <a:avLst/>
          </a:prstGeom>
          <a:gradFill flip="none" rotWithShape="1">
            <a:gsLst>
              <a:gs pos="0">
                <a:srgbClr val="BCE0FA">
                  <a:shade val="30000"/>
                  <a:satMod val="115000"/>
                </a:srgbClr>
              </a:gs>
              <a:gs pos="50000">
                <a:srgbClr val="BCE0FA">
                  <a:shade val="67500"/>
                  <a:satMod val="115000"/>
                </a:srgbClr>
              </a:gs>
              <a:gs pos="100000">
                <a:srgbClr val="BCE0FA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en-US" sz="1600">
                <a:solidFill>
                  <a:schemeClr val="tx1"/>
                </a:solidFill>
              </a:rPr>
              <a:t>Independent Customers</a:t>
            </a:r>
            <a:endParaRPr lang="en-IN" sz="160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6505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HSB_4zu3_türkisblau">
  <a:themeElements>
    <a:clrScheme name="HSB">
      <a:dk1>
        <a:sysClr val="windowText" lastClr="000000"/>
      </a:dk1>
      <a:lt1>
        <a:sysClr val="window" lastClr="FFFFFF"/>
      </a:lt1>
      <a:dk2>
        <a:srgbClr val="32B4C8"/>
      </a:dk2>
      <a:lt2>
        <a:srgbClr val="0A558C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32"/>
      </a:accent5>
      <a:accent6>
        <a:srgbClr val="7864A5"/>
      </a:accent6>
      <a:hlink>
        <a:srgbClr val="32B4C8"/>
      </a:hlink>
      <a:folHlink>
        <a:srgbClr val="F07823"/>
      </a:folHlink>
    </a:clrScheme>
    <a:fontScheme name="HSB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marL="180975" indent="-180975" algn="ctr">
          <a:spcBef>
            <a:spcPts val="200"/>
          </a:spcBef>
          <a:buFont typeface="Calibri" panose="020F0502020204030204" pitchFamily="34" charset="0"/>
          <a:buChar char="▪"/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0000" indent="-180000">
          <a:spcBef>
            <a:spcPts val="200"/>
          </a:spcBef>
          <a:buClr>
            <a:schemeClr val="bg2"/>
          </a:buClr>
          <a:buFont typeface="Wingdings" panose="05000000000000000000" pitchFamily="2" charset="2"/>
          <a:buChar char="§"/>
          <a:defRPr sz="1600" dirty="0" err="1" smtClean="0">
            <a:solidFill>
              <a:schemeClr val="bg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HSB">
      <a:dk1>
        <a:sysClr val="windowText" lastClr="000000"/>
      </a:dk1>
      <a:lt1>
        <a:sysClr val="window" lastClr="FFFFFF"/>
      </a:lt1>
      <a:dk2>
        <a:srgbClr val="32B4C8"/>
      </a:dk2>
      <a:lt2>
        <a:srgbClr val="0A558C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32"/>
      </a:accent5>
      <a:accent6>
        <a:srgbClr val="7864A5"/>
      </a:accent6>
      <a:hlink>
        <a:srgbClr val="32B4C8"/>
      </a:hlink>
      <a:folHlink>
        <a:srgbClr val="F07823"/>
      </a:folHlink>
    </a:clrScheme>
    <a:fontScheme name="HSB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HSB">
      <a:dk1>
        <a:sysClr val="windowText" lastClr="000000"/>
      </a:dk1>
      <a:lt1>
        <a:sysClr val="window" lastClr="FFFFFF"/>
      </a:lt1>
      <a:dk2>
        <a:srgbClr val="32B4C8"/>
      </a:dk2>
      <a:lt2>
        <a:srgbClr val="0A558C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32"/>
      </a:accent5>
      <a:accent6>
        <a:srgbClr val="7864A5"/>
      </a:accent6>
      <a:hlink>
        <a:srgbClr val="32B4C8"/>
      </a:hlink>
      <a:folHlink>
        <a:srgbClr val="F07823"/>
      </a:folHlink>
    </a:clrScheme>
    <a:fontScheme name="HSB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26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HSB_4zu3_türkisblau</vt:lpstr>
      <vt:lpstr>Reusable Pods for Interplanetary Travel System</vt:lpstr>
      <vt:lpstr>PowerPoint Presentation</vt:lpstr>
      <vt:lpstr>Contents</vt:lpstr>
      <vt:lpstr>Background &amp; Motivation</vt:lpstr>
      <vt:lpstr>PowerPoint Presentation</vt:lpstr>
      <vt:lpstr>Mission Profile</vt:lpstr>
      <vt:lpstr>Pod design</vt:lpstr>
      <vt:lpstr>PowerPoint Presentation</vt:lpstr>
      <vt:lpstr>Customer Segments &amp; Key Partners  </vt:lpstr>
      <vt:lpstr>Mission-Critical Resources</vt:lpstr>
      <vt:lpstr>Core Operational Activities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HSB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Präsentationsvorlage: Farbe türkisblau</dc:title>
  <dc:subject>Thema der Präsentation</dc:subject>
  <dc:creator>Autor der Präsentation</dc:creator>
  <dc:description>Optimiert für die PowerPoint-Version 2010</dc:description>
  <cp:revision>2</cp:revision>
  <dcterms:created xsi:type="dcterms:W3CDTF">2016-01-25T15:52:04Z</dcterms:created>
  <dcterms:modified xsi:type="dcterms:W3CDTF">2025-07-10T12:57:54Z</dcterms:modified>
  <cp:category>Vorlage</cp:category>
</cp:coreProperties>
</file>